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83" r:id="rId1"/>
    <p:sldMasterId id="2147483684" r:id="rId2"/>
  </p:sldMasterIdLst>
  <p:notesMasterIdLst>
    <p:notesMasterId r:id="rId59"/>
  </p:notesMasterIdLst>
  <p:handoutMasterIdLst>
    <p:handoutMasterId r:id="rId6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1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9144000" cy="6858000" type="screen4x3"/>
  <p:notesSz cx="6858000" cy="9144000"/>
  <p:embeddedFontLst>
    <p:embeddedFont>
      <p:font typeface="Verdana" pitchFamily="34" charset="0"/>
      <p:regular r:id="rId61"/>
      <p:bold r:id="rId62"/>
      <p:italic r:id="rId63"/>
      <p:boldItalic r:id="rId64"/>
    </p:embeddedFont>
    <p:embeddedFont>
      <p:font typeface="Domine" charset="0"/>
      <p:regular r:id="rId65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3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6D3C1-F1E7-4C6A-A6B9-7D451A9044A4}" type="datetimeFigureOut">
              <a:rPr lang="el-GR" smtClean="0"/>
              <a:pPr/>
              <a:t>1/6/2017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56A9C-8B5C-43E2-A018-D834DEAD55B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2" name="Shape 7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2" name="Shape 7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9" name="Shape 8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3733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Σύγκριση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/>
            </a:lvl1pPr>
            <a:lvl2pPr marL="457200" lvl="1" indent="0" rtl="0">
              <a:spcBef>
                <a:spcPts val="0"/>
              </a:spcBef>
              <a:buFont typeface="Verdana"/>
              <a:buNone/>
              <a:defRPr/>
            </a:lvl2pPr>
            <a:lvl3pPr marL="914400" lvl="2" indent="0" rtl="0">
              <a:spcBef>
                <a:spcPts val="0"/>
              </a:spcBef>
              <a:buFont typeface="Verdana"/>
              <a:buNone/>
              <a:defRPr/>
            </a:lvl3pPr>
            <a:lvl4pPr marL="1371600" lvl="3" indent="0" rtl="0">
              <a:spcBef>
                <a:spcPts val="0"/>
              </a:spcBef>
              <a:buFont typeface="Verdana"/>
              <a:buNone/>
              <a:defRPr/>
            </a:lvl4pPr>
            <a:lvl5pPr marL="1828800" lvl="4" indent="0" rtl="0">
              <a:spcBef>
                <a:spcPts val="0"/>
              </a:spcBef>
              <a:buFont typeface="Verdana"/>
              <a:buNone/>
              <a:defRPr/>
            </a:lvl5pPr>
            <a:lvl6pPr marL="2286000" lvl="5" indent="0" rtl="0">
              <a:spcBef>
                <a:spcPts val="0"/>
              </a:spcBef>
              <a:buFont typeface="Verdana"/>
              <a:buNone/>
              <a:defRPr/>
            </a:lvl6pPr>
            <a:lvl7pPr marL="2743200" lvl="6" indent="0" rtl="0">
              <a:spcBef>
                <a:spcPts val="0"/>
              </a:spcBef>
              <a:buFont typeface="Verdana"/>
              <a:buNone/>
              <a:defRPr/>
            </a:lvl7pPr>
            <a:lvl8pPr marL="3200400" lvl="7" indent="0" rtl="0">
              <a:spcBef>
                <a:spcPts val="0"/>
              </a:spcBef>
              <a:buFont typeface="Verdana"/>
              <a:buNone/>
              <a:defRPr/>
            </a:lvl8pPr>
            <a:lvl9pPr marL="3657600" lvl="8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/>
            </a:lvl1pPr>
            <a:lvl2pPr marL="457200" lvl="1" indent="0" rtl="0">
              <a:spcBef>
                <a:spcPts val="0"/>
              </a:spcBef>
              <a:buFont typeface="Verdana"/>
              <a:buNone/>
              <a:defRPr/>
            </a:lvl2pPr>
            <a:lvl3pPr marL="914400" lvl="2" indent="0" rtl="0">
              <a:spcBef>
                <a:spcPts val="0"/>
              </a:spcBef>
              <a:buFont typeface="Verdana"/>
              <a:buNone/>
              <a:defRPr/>
            </a:lvl3pPr>
            <a:lvl4pPr marL="1371600" lvl="3" indent="0" rtl="0">
              <a:spcBef>
                <a:spcPts val="0"/>
              </a:spcBef>
              <a:buFont typeface="Verdana"/>
              <a:buNone/>
              <a:defRPr/>
            </a:lvl4pPr>
            <a:lvl5pPr marL="1828800" lvl="4" indent="0" rtl="0">
              <a:spcBef>
                <a:spcPts val="0"/>
              </a:spcBef>
              <a:buFont typeface="Verdana"/>
              <a:buNone/>
              <a:defRPr/>
            </a:lvl5pPr>
            <a:lvl6pPr marL="2286000" lvl="5" indent="0" rtl="0">
              <a:spcBef>
                <a:spcPts val="0"/>
              </a:spcBef>
              <a:buFont typeface="Verdana"/>
              <a:buNone/>
              <a:defRPr/>
            </a:lvl6pPr>
            <a:lvl7pPr marL="2743200" lvl="6" indent="0" rtl="0">
              <a:spcBef>
                <a:spcPts val="0"/>
              </a:spcBef>
              <a:buFont typeface="Verdana"/>
              <a:buNone/>
              <a:defRPr/>
            </a:lvl7pPr>
            <a:lvl8pPr marL="3200400" lvl="7" indent="0" rtl="0">
              <a:spcBef>
                <a:spcPts val="0"/>
              </a:spcBef>
              <a:buFont typeface="Verdana"/>
              <a:buNone/>
              <a:defRPr/>
            </a:lvl8pPr>
            <a:lvl9pPr marL="3657600" lvl="8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Κεφαλίδα ενότητας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/>
            </a:lvl1pPr>
            <a:lvl2pPr marL="457200" lvl="1" indent="0" rtl="0">
              <a:spcBef>
                <a:spcPts val="0"/>
              </a:spcBef>
              <a:buFont typeface="Verdana"/>
              <a:buNone/>
              <a:defRPr/>
            </a:lvl2pPr>
            <a:lvl3pPr marL="914400" lvl="2" indent="0" rtl="0">
              <a:spcBef>
                <a:spcPts val="0"/>
              </a:spcBef>
              <a:buFont typeface="Verdana"/>
              <a:buNone/>
              <a:defRPr/>
            </a:lvl3pPr>
            <a:lvl4pPr marL="1371600" lvl="3" indent="0" rtl="0">
              <a:spcBef>
                <a:spcPts val="0"/>
              </a:spcBef>
              <a:buFont typeface="Verdana"/>
              <a:buNone/>
              <a:defRPr/>
            </a:lvl4pPr>
            <a:lvl5pPr marL="1828800" lvl="4" indent="0" rtl="0">
              <a:spcBef>
                <a:spcPts val="0"/>
              </a:spcBef>
              <a:buFont typeface="Verdana"/>
              <a:buNone/>
              <a:defRPr/>
            </a:lvl5pPr>
            <a:lvl6pPr marL="2286000" lvl="5" indent="0" rtl="0">
              <a:spcBef>
                <a:spcPts val="0"/>
              </a:spcBef>
              <a:buFont typeface="Verdana"/>
              <a:buNone/>
              <a:defRPr/>
            </a:lvl6pPr>
            <a:lvl7pPr marL="2743200" lvl="6" indent="0" rtl="0">
              <a:spcBef>
                <a:spcPts val="0"/>
              </a:spcBef>
              <a:buFont typeface="Verdana"/>
              <a:buNone/>
              <a:defRPr/>
            </a:lvl7pPr>
            <a:lvl8pPr marL="3200400" lvl="7" indent="0" rtl="0">
              <a:spcBef>
                <a:spcPts val="0"/>
              </a:spcBef>
              <a:buFont typeface="Verdana"/>
              <a:buNone/>
              <a:defRPr/>
            </a:lvl8pPr>
            <a:lvl9pPr marL="3657600" lvl="8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clipArt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Κατακόρυφος τίτλος και Κείμενο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31544" y="2175668"/>
            <a:ext cx="585311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Τίτλος και Κατακόρυφο κείμενο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Εικόνα με λεζάντα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/>
            </a:lvl1pPr>
            <a:lvl2pPr marL="457200" lvl="1" indent="0" rtl="0">
              <a:spcBef>
                <a:spcPts val="0"/>
              </a:spcBef>
              <a:buFont typeface="Verdana"/>
              <a:buNone/>
              <a:defRPr/>
            </a:lvl2pPr>
            <a:lvl3pPr marL="914400" lvl="2" indent="0" rtl="0">
              <a:spcBef>
                <a:spcPts val="0"/>
              </a:spcBef>
              <a:buFont typeface="Verdana"/>
              <a:buNone/>
              <a:defRPr/>
            </a:lvl3pPr>
            <a:lvl4pPr marL="1371600" lvl="3" indent="0" rtl="0">
              <a:spcBef>
                <a:spcPts val="0"/>
              </a:spcBef>
              <a:buFont typeface="Verdana"/>
              <a:buNone/>
              <a:defRPr/>
            </a:lvl4pPr>
            <a:lvl5pPr marL="1828800" lvl="4" indent="0" rtl="0">
              <a:spcBef>
                <a:spcPts val="0"/>
              </a:spcBef>
              <a:buFont typeface="Verdana"/>
              <a:buNone/>
              <a:defRPr/>
            </a:lvl5pPr>
            <a:lvl6pPr marL="2286000" lvl="5" indent="0" rtl="0">
              <a:spcBef>
                <a:spcPts val="0"/>
              </a:spcBef>
              <a:buFont typeface="Verdana"/>
              <a:buNone/>
              <a:defRPr/>
            </a:lvl6pPr>
            <a:lvl7pPr marL="2743200" lvl="6" indent="0" rtl="0">
              <a:spcBef>
                <a:spcPts val="0"/>
              </a:spcBef>
              <a:buFont typeface="Verdana"/>
              <a:buNone/>
              <a:defRPr/>
            </a:lvl7pPr>
            <a:lvl8pPr marL="3200400" lvl="7" indent="0" rtl="0">
              <a:spcBef>
                <a:spcPts val="0"/>
              </a:spcBef>
              <a:buFont typeface="Verdana"/>
              <a:buNone/>
              <a:defRPr/>
            </a:lvl8pPr>
            <a:lvl9pPr marL="3657600" lvl="8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Περιεχόμενο με λεζάντα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/>
            </a:lvl1pPr>
            <a:lvl2pPr marL="457200" lvl="1" indent="0" rtl="0">
              <a:spcBef>
                <a:spcPts val="0"/>
              </a:spcBef>
              <a:buFont typeface="Verdana"/>
              <a:buNone/>
              <a:defRPr/>
            </a:lvl2pPr>
            <a:lvl3pPr marL="914400" lvl="2" indent="0" rtl="0">
              <a:spcBef>
                <a:spcPts val="0"/>
              </a:spcBef>
              <a:buFont typeface="Verdana"/>
              <a:buNone/>
              <a:defRPr/>
            </a:lvl3pPr>
            <a:lvl4pPr marL="1371600" lvl="3" indent="0" rtl="0">
              <a:spcBef>
                <a:spcPts val="0"/>
              </a:spcBef>
              <a:buFont typeface="Verdana"/>
              <a:buNone/>
              <a:defRPr/>
            </a:lvl4pPr>
            <a:lvl5pPr marL="1828800" lvl="4" indent="0" rtl="0">
              <a:spcBef>
                <a:spcPts val="0"/>
              </a:spcBef>
              <a:buFont typeface="Verdana"/>
              <a:buNone/>
              <a:defRPr/>
            </a:lvl5pPr>
            <a:lvl6pPr marL="2286000" lvl="5" indent="0" rtl="0">
              <a:spcBef>
                <a:spcPts val="0"/>
              </a:spcBef>
              <a:buFont typeface="Verdana"/>
              <a:buNone/>
              <a:defRPr/>
            </a:lvl6pPr>
            <a:lvl7pPr marL="2743200" lvl="6" indent="0" rtl="0">
              <a:spcBef>
                <a:spcPts val="0"/>
              </a:spcBef>
              <a:buFont typeface="Verdana"/>
              <a:buNone/>
              <a:defRPr/>
            </a:lvl7pPr>
            <a:lvl8pPr marL="3200400" lvl="7" indent="0" rtl="0">
              <a:spcBef>
                <a:spcPts val="0"/>
              </a:spcBef>
              <a:buFont typeface="Verdana"/>
              <a:buNone/>
              <a:defRPr/>
            </a:lvl8pPr>
            <a:lvl9pPr marL="3657600" lvl="8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5D9E9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716462" y="5345112"/>
            <a:ext cx="4427537" cy="1512887"/>
            <a:chOff x="4716462" y="5345112"/>
            <a:chExt cx="4427537" cy="1512887"/>
          </a:xfrm>
        </p:grpSpPr>
        <p:sp>
          <p:nvSpPr>
            <p:cNvPr id="11" name="Shape 11"/>
            <p:cNvSpPr/>
            <p:nvPr/>
          </p:nvSpPr>
          <p:spPr>
            <a:xfrm>
              <a:off x="4716462" y="5345112"/>
              <a:ext cx="4427537" cy="1512886"/>
            </a:xfrm>
            <a:custGeom>
              <a:avLst/>
              <a:gdLst/>
              <a:ahLst/>
              <a:cxnLst/>
              <a:rect l="0" t="0" r="0" b="0"/>
              <a:pathLst>
                <a:path w="2780" h="953" extrusionOk="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7305675" y="6372225"/>
              <a:ext cx="19050" cy="28575"/>
            </a:xfrm>
            <a:custGeom>
              <a:avLst/>
              <a:gdLst/>
              <a:ahLst/>
              <a:cxnLst/>
              <a:rect l="0" t="0" r="0" b="0"/>
              <a:pathLst>
                <a:path w="12" h="18" extrusionOk="0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7296150" y="6343650"/>
              <a:ext cx="9525" cy="28575"/>
            </a:xfrm>
            <a:custGeom>
              <a:avLst/>
              <a:gdLst/>
              <a:ahLst/>
              <a:cxnLst/>
              <a:rect l="0" t="0" r="0" b="0"/>
              <a:pathLst>
                <a:path w="6" h="18" extrusionOk="0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8223250" y="5678487"/>
              <a:ext cx="482600" cy="1176337"/>
            </a:xfrm>
            <a:custGeom>
              <a:avLst/>
              <a:gdLst/>
              <a:ahLst/>
              <a:cxnLst/>
              <a:rect l="0" t="0" r="0" b="0"/>
              <a:pathLst>
                <a:path w="304" h="741" extrusionOk="0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7807325" y="5640387"/>
              <a:ext cx="498475" cy="1217611"/>
            </a:xfrm>
            <a:custGeom>
              <a:avLst/>
              <a:gdLst/>
              <a:ahLst/>
              <a:cxnLst/>
              <a:rect l="0" t="0" r="0" b="0"/>
              <a:pathLst>
                <a:path w="314" h="767" extrusionOk="0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7461250" y="5868987"/>
              <a:ext cx="436562" cy="989012"/>
            </a:xfrm>
            <a:custGeom>
              <a:avLst/>
              <a:gdLst/>
              <a:ahLst/>
              <a:cxnLst/>
              <a:rect l="0" t="0" r="0" b="0"/>
              <a:pathLst>
                <a:path w="275" h="623" extrusionOk="0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7178675" y="5888037"/>
              <a:ext cx="338136" cy="969961"/>
            </a:xfrm>
            <a:custGeom>
              <a:avLst/>
              <a:gdLst/>
              <a:ahLst/>
              <a:cxnLst/>
              <a:rect l="0" t="0" r="0" b="0"/>
              <a:pathLst>
                <a:path w="213" h="611" extrusionOk="0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6813550" y="6248400"/>
              <a:ext cx="265112" cy="609600"/>
            </a:xfrm>
            <a:custGeom>
              <a:avLst/>
              <a:gdLst/>
              <a:ahLst/>
              <a:cxnLst/>
              <a:rect l="0" t="0" r="0" b="0"/>
              <a:pathLst>
                <a:path w="167" h="384" extrusionOk="0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6508750" y="6381750"/>
              <a:ext cx="263525" cy="476250"/>
            </a:xfrm>
            <a:custGeom>
              <a:avLst/>
              <a:gdLst/>
              <a:ahLst/>
              <a:cxnLst/>
              <a:rect l="0" t="0" r="0" b="0"/>
              <a:pathLst>
                <a:path w="166" h="300" extrusionOk="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6207125" y="6410325"/>
              <a:ext cx="376237" cy="447675"/>
            </a:xfrm>
            <a:custGeom>
              <a:avLst/>
              <a:gdLst/>
              <a:ahLst/>
              <a:cxnLst/>
              <a:rect l="0" t="0" r="0" b="0"/>
              <a:pathLst>
                <a:path w="237" h="282" extrusionOk="0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5832475" y="6486525"/>
              <a:ext cx="311150" cy="371475"/>
            </a:xfrm>
            <a:custGeom>
              <a:avLst/>
              <a:gdLst/>
              <a:ahLst/>
              <a:cxnLst/>
              <a:rect l="0" t="0" r="0" b="0"/>
              <a:pathLst>
                <a:path w="196" h="234" extrusionOk="0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5518150" y="6457950"/>
              <a:ext cx="301625" cy="400050"/>
            </a:xfrm>
            <a:custGeom>
              <a:avLst/>
              <a:gdLst/>
              <a:ahLst/>
              <a:cxnLst/>
              <a:rect l="0" t="0" r="0" b="0"/>
              <a:pathLst>
                <a:path w="190" h="252" extrusionOk="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5032375" y="6648450"/>
              <a:ext cx="365125" cy="209550"/>
            </a:xfrm>
            <a:custGeom>
              <a:avLst/>
              <a:gdLst/>
              <a:ahLst/>
              <a:cxnLst/>
              <a:rect l="0" t="0" r="0" b="0"/>
              <a:pathLst>
                <a:path w="230" h="132" extrusionOk="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4832350" y="6696075"/>
              <a:ext cx="141286" cy="161925"/>
            </a:xfrm>
            <a:custGeom>
              <a:avLst/>
              <a:gdLst/>
              <a:ahLst/>
              <a:cxnLst/>
              <a:rect l="0" t="0" r="0" b="0"/>
              <a:pathLst>
                <a:path w="89" h="102" extrusionOk="0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702675" y="5345112"/>
              <a:ext cx="441325" cy="1512886"/>
            </a:xfrm>
            <a:custGeom>
              <a:avLst/>
              <a:gdLst/>
              <a:ahLst/>
              <a:cxnLst/>
              <a:rect l="0" t="0" r="0" b="0"/>
              <a:pathLst>
                <a:path w="278" h="953" extrusionOk="0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5D9E9E"/>
            </a:gs>
          </a:gsLst>
          <a:lin ang="54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>
            <a:off x="4716462" y="5345112"/>
            <a:ext cx="4427537" cy="1512887"/>
            <a:chOff x="4716462" y="5345112"/>
            <a:chExt cx="4427537" cy="1512887"/>
          </a:xfrm>
        </p:grpSpPr>
        <p:sp>
          <p:nvSpPr>
            <p:cNvPr id="39" name="Shape 39"/>
            <p:cNvSpPr/>
            <p:nvPr/>
          </p:nvSpPr>
          <p:spPr>
            <a:xfrm>
              <a:off x="4716462" y="5345112"/>
              <a:ext cx="4427537" cy="1512886"/>
            </a:xfrm>
            <a:custGeom>
              <a:avLst/>
              <a:gdLst/>
              <a:ahLst/>
              <a:cxnLst/>
              <a:rect l="0" t="0" r="0" b="0"/>
              <a:pathLst>
                <a:path w="2780" h="953" extrusionOk="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7305675" y="6372225"/>
              <a:ext cx="19050" cy="28575"/>
            </a:xfrm>
            <a:custGeom>
              <a:avLst/>
              <a:gdLst/>
              <a:ahLst/>
              <a:cxnLst/>
              <a:rect l="0" t="0" r="0" b="0"/>
              <a:pathLst>
                <a:path w="12" h="18" extrusionOk="0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7296150" y="6343650"/>
              <a:ext cx="9525" cy="28575"/>
            </a:xfrm>
            <a:custGeom>
              <a:avLst/>
              <a:gdLst/>
              <a:ahLst/>
              <a:cxnLst/>
              <a:rect l="0" t="0" r="0" b="0"/>
              <a:pathLst>
                <a:path w="6" h="18" extrusionOk="0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8223250" y="5678487"/>
              <a:ext cx="482600" cy="1176337"/>
            </a:xfrm>
            <a:custGeom>
              <a:avLst/>
              <a:gdLst/>
              <a:ahLst/>
              <a:cxnLst/>
              <a:rect l="0" t="0" r="0" b="0"/>
              <a:pathLst>
                <a:path w="304" h="741" extrusionOk="0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7807325" y="5640387"/>
              <a:ext cx="498475" cy="1217611"/>
            </a:xfrm>
            <a:custGeom>
              <a:avLst/>
              <a:gdLst/>
              <a:ahLst/>
              <a:cxnLst/>
              <a:rect l="0" t="0" r="0" b="0"/>
              <a:pathLst>
                <a:path w="314" h="767" extrusionOk="0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461250" y="5868987"/>
              <a:ext cx="436562" cy="989012"/>
            </a:xfrm>
            <a:custGeom>
              <a:avLst/>
              <a:gdLst/>
              <a:ahLst/>
              <a:cxnLst/>
              <a:rect l="0" t="0" r="0" b="0"/>
              <a:pathLst>
                <a:path w="275" h="623" extrusionOk="0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7178675" y="5888037"/>
              <a:ext cx="338136" cy="969961"/>
            </a:xfrm>
            <a:custGeom>
              <a:avLst/>
              <a:gdLst/>
              <a:ahLst/>
              <a:cxnLst/>
              <a:rect l="0" t="0" r="0" b="0"/>
              <a:pathLst>
                <a:path w="213" h="611" extrusionOk="0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813550" y="6248400"/>
              <a:ext cx="265112" cy="609600"/>
            </a:xfrm>
            <a:custGeom>
              <a:avLst/>
              <a:gdLst/>
              <a:ahLst/>
              <a:cxnLst/>
              <a:rect l="0" t="0" r="0" b="0"/>
              <a:pathLst>
                <a:path w="167" h="384" extrusionOk="0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6508750" y="6381750"/>
              <a:ext cx="263525" cy="476250"/>
            </a:xfrm>
            <a:custGeom>
              <a:avLst/>
              <a:gdLst/>
              <a:ahLst/>
              <a:cxnLst/>
              <a:rect l="0" t="0" r="0" b="0"/>
              <a:pathLst>
                <a:path w="166" h="300" extrusionOk="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6207125" y="6410325"/>
              <a:ext cx="376237" cy="447675"/>
            </a:xfrm>
            <a:custGeom>
              <a:avLst/>
              <a:gdLst/>
              <a:ahLst/>
              <a:cxnLst/>
              <a:rect l="0" t="0" r="0" b="0"/>
              <a:pathLst>
                <a:path w="237" h="282" extrusionOk="0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5832475" y="6486525"/>
              <a:ext cx="311150" cy="371475"/>
            </a:xfrm>
            <a:custGeom>
              <a:avLst/>
              <a:gdLst/>
              <a:ahLst/>
              <a:cxnLst/>
              <a:rect l="0" t="0" r="0" b="0"/>
              <a:pathLst>
                <a:path w="196" h="234" extrusionOk="0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5518150" y="6457950"/>
              <a:ext cx="301625" cy="400050"/>
            </a:xfrm>
            <a:custGeom>
              <a:avLst/>
              <a:gdLst/>
              <a:ahLst/>
              <a:cxnLst/>
              <a:rect l="0" t="0" r="0" b="0"/>
              <a:pathLst>
                <a:path w="190" h="252" extrusionOk="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5032375" y="6648450"/>
              <a:ext cx="365125" cy="209550"/>
            </a:xfrm>
            <a:custGeom>
              <a:avLst/>
              <a:gdLst/>
              <a:ahLst/>
              <a:cxnLst/>
              <a:rect l="0" t="0" r="0" b="0"/>
              <a:pathLst>
                <a:path w="230" h="132" extrusionOk="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4832350" y="6696075"/>
              <a:ext cx="141286" cy="161925"/>
            </a:xfrm>
            <a:custGeom>
              <a:avLst/>
              <a:gdLst/>
              <a:ahLst/>
              <a:cxnLst/>
              <a:rect l="0" t="0" r="0" b="0"/>
              <a:pathLst>
                <a:path w="89" h="102" extrusionOk="0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8702675" y="5345112"/>
              <a:ext cx="441325" cy="1512886"/>
            </a:xfrm>
            <a:custGeom>
              <a:avLst/>
              <a:gdLst/>
              <a:ahLst/>
              <a:cxnLst/>
              <a:rect l="0" t="0" r="0" b="0"/>
              <a:pathLst>
                <a:path w="278" h="953" extrusionOk="0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/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slide43.xml" TargetMode="External"/><Relationship Id="rId3" Type="http://schemas.openxmlformats.org/officeDocument/2006/relationships/hyperlink" Target="slide3.xml" TargetMode="External"/><Relationship Id="rId7" Type="http://schemas.openxmlformats.org/officeDocument/2006/relationships/hyperlink" Target="slide37.x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slide29.xml" TargetMode="External"/><Relationship Id="rId5" Type="http://schemas.openxmlformats.org/officeDocument/2006/relationships/hyperlink" Target="slide24.xml" TargetMode="External"/><Relationship Id="rId4" Type="http://schemas.openxmlformats.org/officeDocument/2006/relationships/hyperlink" Target="slide8.xml" TargetMode="External"/><Relationship Id="rId9" Type="http://schemas.openxmlformats.org/officeDocument/2006/relationships/hyperlink" Target="slide.x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ctrTitle"/>
          </p:nvPr>
        </p:nvSpPr>
        <p:spPr>
          <a:xfrm>
            <a:off x="0" y="1196975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ΠΑΝΕΛΛΑΔΙΚΕΣ ΕΞΕΤΑΣΕΙΣ 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ubTitle" idx="1"/>
          </p:nvPr>
        </p:nvSpPr>
        <p:spPr>
          <a:xfrm>
            <a:off x="1371600" y="3733800"/>
            <a:ext cx="680084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l-GR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Διεύθυνση Δ/</a:t>
            </a:r>
            <a:r>
              <a:rPr lang="el-GR" sz="3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l-GR" sz="3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Εκπ</a:t>
            </a:r>
            <a:r>
              <a:rPr lang="el-GR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/σης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l-GR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Τρικάλων</a:t>
            </a:r>
            <a:endParaRPr lang="en-US"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endParaRPr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3124200" y="6248400"/>
            <a:ext cx="339201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10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Τετράδια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Τετράδια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τόσα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όσοι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εξεταζόμενοι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μαθητές</a:t>
            </a:r>
            <a:endParaRPr lang="en-US"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6" name="Shape 3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 l="4469" b="1593"/>
          <a:stretch/>
        </p:blipFill>
        <p:spPr>
          <a:xfrm>
            <a:off x="5076825" y="1628775"/>
            <a:ext cx="3381375" cy="478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Shape 377"/>
          <p:cNvGrpSpPr/>
          <p:nvPr/>
        </p:nvGrpSpPr>
        <p:grpSpPr>
          <a:xfrm>
            <a:off x="5364162" y="2924175"/>
            <a:ext cx="2808286" cy="792162"/>
            <a:chOff x="1547812" y="4076700"/>
            <a:chExt cx="2808286" cy="792162"/>
          </a:xfrm>
        </p:grpSpPr>
        <p:sp>
          <p:nvSpPr>
            <p:cNvPr id="378" name="Shape 378"/>
            <p:cNvSpPr txBox="1"/>
            <p:nvPr/>
          </p:nvSpPr>
          <p:spPr>
            <a:xfrm>
              <a:off x="1547812" y="4076700"/>
              <a:ext cx="2808286" cy="792162"/>
            </a:xfrm>
            <a:prstGeom prst="rect">
              <a:avLst/>
            </a:prstGeom>
            <a:solidFill>
              <a:srgbClr val="C0C0C0"/>
            </a:solidFill>
            <a:ln w="2540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 txBox="1"/>
            <p:nvPr/>
          </p:nvSpPr>
          <p:spPr>
            <a:xfrm>
              <a:off x="1619250" y="4292600"/>
              <a:ext cx="2592387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2017            2017</a:t>
              </a:r>
              <a:endPara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2267744" y="6248400"/>
            <a:ext cx="375205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11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Αυτοκόλλητα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0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Αδιαφανή αυτοκόλλητα σε διπλάσιο αριθμό από αυτόν των τετραδίων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2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3924300" y="1341437"/>
            <a:ext cx="5041899" cy="386556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3124200" y="6248400"/>
            <a:ext cx="396808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12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555875" y="620712"/>
            <a:ext cx="4227511" cy="585311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/>
          <p:nvPr/>
        </p:nvSpPr>
        <p:spPr>
          <a:xfrm>
            <a:off x="1042987" y="2997200"/>
            <a:ext cx="5113337" cy="2592387"/>
          </a:xfrm>
          <a:prstGeom prst="cloudCallout">
            <a:avLst>
              <a:gd name="adj1" fmla="val 9407"/>
              <a:gd name="adj2" fmla="val -11516"/>
            </a:avLst>
          </a:prstGeom>
          <a:gradFill>
            <a:gsLst>
              <a:gs pos="0">
                <a:srgbClr val="A8EAC0"/>
              </a:gs>
              <a:gs pos="35000">
                <a:srgbClr val="C3EFD3"/>
              </a:gs>
              <a:gs pos="100000">
                <a:srgbClr val="E8FAEE"/>
              </a:gs>
            </a:gsLst>
            <a:lin ang="16200000" scaled="0"/>
          </a:gradFill>
          <a:ln w="9525" cap="flat" cmpd="sng">
            <a:solidFill>
              <a:srgbClr val="2F986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25000"/>
              <a:buFont typeface="Domine"/>
              <a:buNone/>
            </a:pPr>
            <a:r>
              <a:rPr lang="en-US" sz="2400" b="0" i="0" u="none" strike="noStrike" cap="none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Για κάθε υποψήφιο υπάρχουν  στην ίδια σειρά </a:t>
            </a:r>
            <a:r>
              <a:rPr lang="en-US" sz="2400" b="1" i="0" u="none" strike="noStrike" cap="none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τρία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(όμοια)  </a:t>
            </a:r>
            <a:r>
              <a:rPr lang="en-US" sz="2400" b="0" i="0" u="none" strike="noStrike" cap="none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αυτοκόλλητα αριθμητήρια  </a:t>
            </a:r>
          </a:p>
        </p:txBody>
      </p:sp>
      <p:cxnSp>
        <p:nvCxnSpPr>
          <p:cNvPr id="397" name="Shape 397"/>
          <p:cNvCxnSpPr/>
          <p:nvPr/>
        </p:nvCxnSpPr>
        <p:spPr>
          <a:xfrm>
            <a:off x="2124075" y="1412875"/>
            <a:ext cx="4967286" cy="0"/>
          </a:xfrm>
          <a:prstGeom prst="straightConnector1">
            <a:avLst/>
          </a:prstGeom>
          <a:noFill/>
          <a:ln w="3810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8" name="Shape 398"/>
          <p:cNvSpPr txBox="1"/>
          <p:nvPr/>
        </p:nvSpPr>
        <p:spPr>
          <a:xfrm>
            <a:off x="468312" y="0"/>
            <a:ext cx="8229600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Αριθμητήρια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2267744" y="6400800"/>
            <a:ext cx="361568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13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Ονομαστική κατάσταση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Ονομαστική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κατάσταση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εξεταζόμενων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μαθητών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αντίστοιχο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μάθημα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της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ημέρας</a:t>
            </a:r>
            <a:r>
              <a:rPr lang="el-GR" sz="2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None/>
            </a:pPr>
            <a:endParaRPr lang="en-US" sz="2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7" name="Shape 4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024437" y="1341437"/>
            <a:ext cx="3614736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14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Τοποθέτηση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μαθητών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1/3)</a:t>
            </a:r>
            <a:endParaRPr lang="en-US" sz="2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9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Τοποθετούν τους μαθητές στα θρανία κατ' αλφαβητική σειρά.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Αδέλφια και πρώτα ξαδέλφια τοποθετούνται χωριστά, αφού προηγουμένως έχουν επικολληθεί και καλυφθεί στα τετράδιά τους τα αριθμητήρια.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 θρανίο απόντα παραμένει κενό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15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Τοποθέτηση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μαθητών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(2/3)</a:t>
            </a:r>
            <a:endParaRPr lang="en-US" sz="2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9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l-GR" sz="2800" dirty="0" smtClean="0"/>
              <a:t>Τα μαθήματα </a:t>
            </a:r>
          </a:p>
          <a:p>
            <a:pPr>
              <a:buNone/>
            </a:pPr>
            <a:r>
              <a:rPr lang="el-GR" sz="2800" dirty="0" smtClean="0"/>
              <a:t>- ΜΑΘΗΜΑΤΙΚΑ Ομάδας Θετικών Σπουδών και Ομάδας Οικονομίας και Πληροφορικής </a:t>
            </a:r>
            <a:r>
              <a:rPr lang="el-GR" sz="2800" u="sng" dirty="0" smtClean="0"/>
              <a:t>θα θεωρούνται ξεχωριστά μαθήματα ανά Ομάδα Προσανατολισμού</a:t>
            </a:r>
            <a:r>
              <a:rPr lang="el-GR" sz="2800" dirty="0" smtClean="0"/>
              <a:t>, τόσο για την κατανομή των υποψηφίων στις αίθουσες, όσο και στο τελικό πακετάρισμα για τη διακίνηση των γραπτών, που θα χωρίζονται σε διαφορετικούς </a:t>
            </a:r>
            <a:r>
              <a:rPr lang="el-GR" sz="2800" dirty="0" err="1" smtClean="0"/>
              <a:t>υποφακέλους</a:t>
            </a:r>
            <a:r>
              <a:rPr lang="el-GR" sz="2800" dirty="0" smtClean="0"/>
              <a:t> ανά ομάδα. Επίσης θα εκτυπώνονται διαφορετικά </a:t>
            </a:r>
            <a:r>
              <a:rPr lang="el-GR" sz="2800" dirty="0" err="1" smtClean="0"/>
              <a:t>παρουσιολόγια</a:t>
            </a:r>
            <a:r>
              <a:rPr lang="el-GR" sz="2800" dirty="0" smtClean="0"/>
              <a:t>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16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827087" y="620712"/>
            <a:ext cx="6929436" cy="583247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8C8C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Shape 423"/>
          <p:cNvGrpSpPr/>
          <p:nvPr/>
        </p:nvGrpSpPr>
        <p:grpSpPr>
          <a:xfrm>
            <a:off x="539749" y="692149"/>
            <a:ext cx="7858124" cy="4652961"/>
            <a:chOff x="0" y="0"/>
            <a:chExt cx="2147483647" cy="2147483646"/>
          </a:xfrm>
        </p:grpSpPr>
        <p:sp>
          <p:nvSpPr>
            <p:cNvPr id="424" name="Shape 424"/>
            <p:cNvSpPr txBox="1"/>
            <p:nvPr/>
          </p:nvSpPr>
          <p:spPr>
            <a:xfrm>
              <a:off x="2030348133" y="230793984"/>
              <a:ext cx="117135513" cy="2960025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 txBox="1"/>
            <p:nvPr/>
          </p:nvSpPr>
          <p:spPr>
            <a:xfrm>
              <a:off x="1620374155" y="1747440765"/>
              <a:ext cx="312361379" cy="274021949"/>
            </a:xfrm>
            <a:prstGeom prst="rect">
              <a:avLst/>
            </a:prstGeom>
            <a:solidFill>
              <a:srgbClr val="B7CDB6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1</a:t>
              </a:r>
              <a:r>
                <a:rPr lang="en-US" sz="1600" b="1" i="0" u="none" strike="noStrike" cap="none" baseline="30000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26" name="Shape 426"/>
            <p:cNvSpPr txBox="1"/>
            <p:nvPr/>
          </p:nvSpPr>
          <p:spPr>
            <a:xfrm>
              <a:off x="1620374155" y="1351793768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2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1613432857" y="890205858"/>
              <a:ext cx="338825011" cy="244714737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Domine"/>
                <a:buNone/>
              </a:pPr>
              <a:r>
                <a:rPr lang="en-US" sz="1400" b="1" i="0" u="none" strike="noStrike" cap="none">
                  <a:solidFill>
                    <a:srgbClr val="C00000"/>
                  </a:solidFill>
                  <a:latin typeface="Domine"/>
                  <a:ea typeface="Domine"/>
                  <a:cs typeface="Domine"/>
                  <a:sym typeface="Domine"/>
                </a:rPr>
                <a:t>3</a:t>
              </a:r>
              <a:r>
                <a:rPr lang="en-US" sz="1400" b="1" i="0" u="none" strike="noStrike" cap="none" baseline="30000">
                  <a:solidFill>
                    <a:srgbClr val="C00000"/>
                  </a:solidFill>
                  <a:latin typeface="Domine"/>
                  <a:ea typeface="Domine"/>
                  <a:cs typeface="Domine"/>
                  <a:sym typeface="Domine"/>
                </a:rPr>
                <a:t>Ο </a:t>
              </a:r>
              <a:r>
                <a:rPr lang="en-US" sz="1400" b="1" i="0" u="none" strike="noStrike" cap="none">
                  <a:solidFill>
                    <a:srgbClr val="C00000"/>
                  </a:solidFill>
                  <a:latin typeface="Domine"/>
                  <a:ea typeface="Domine"/>
                  <a:cs typeface="Domine"/>
                  <a:sym typeface="Domine"/>
                </a:rPr>
                <a:t>ΘΡΑΝΙΟ ΑΠΟΝΤΑ</a:t>
              </a:r>
            </a:p>
          </p:txBody>
        </p:sp>
        <p:sp>
          <p:nvSpPr>
            <p:cNvPr id="428" name="Shape 428"/>
            <p:cNvSpPr txBox="1"/>
            <p:nvPr/>
          </p:nvSpPr>
          <p:spPr>
            <a:xfrm>
              <a:off x="1639896634" y="461587939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4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1659419250" y="0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5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1151832329" y="1714469726"/>
              <a:ext cx="312361379" cy="274021949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6</a:t>
              </a:r>
              <a:r>
                <a:rPr lang="en-US" sz="1600" b="1" i="0" u="none" strike="noStrike" cap="none" baseline="30000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1151832329" y="890205858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8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1151832329" y="1318823311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7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3" name="Shape 433"/>
            <p:cNvSpPr txBox="1"/>
            <p:nvPr/>
          </p:nvSpPr>
          <p:spPr>
            <a:xfrm>
              <a:off x="234271016" y="1747440765"/>
              <a:ext cx="312361379" cy="274021949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16</a:t>
              </a:r>
              <a:r>
                <a:rPr lang="en-US" sz="1600" b="1" i="0" u="none" strike="noStrike" cap="none" baseline="30000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4" name="Shape 434"/>
            <p:cNvSpPr txBox="1"/>
            <p:nvPr/>
          </p:nvSpPr>
          <p:spPr>
            <a:xfrm>
              <a:off x="761380554" y="1714469726"/>
              <a:ext cx="312361379" cy="274021949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11</a:t>
              </a:r>
              <a:r>
                <a:rPr lang="en-US" sz="1600" b="1" i="0" u="none" strike="noStrike" cap="none" baseline="30000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741858007" y="857234819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13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6" name="Shape 436"/>
            <p:cNvSpPr txBox="1"/>
            <p:nvPr/>
          </p:nvSpPr>
          <p:spPr>
            <a:xfrm>
              <a:off x="761380554" y="461587939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14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7" name="Shape 437"/>
            <p:cNvSpPr txBox="1"/>
            <p:nvPr/>
          </p:nvSpPr>
          <p:spPr>
            <a:xfrm>
              <a:off x="1171354670" y="32970951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10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8" name="Shape 438"/>
            <p:cNvSpPr txBox="1"/>
            <p:nvPr/>
          </p:nvSpPr>
          <p:spPr>
            <a:xfrm>
              <a:off x="761380554" y="0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15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1151832329" y="461587939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9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40" name="Shape 440"/>
            <p:cNvSpPr txBox="1"/>
            <p:nvPr/>
          </p:nvSpPr>
          <p:spPr>
            <a:xfrm>
              <a:off x="234271016" y="32970951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20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234271016" y="461587939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19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761380554" y="1285852738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12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234271016" y="857234819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18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234271016" y="1318823311"/>
              <a:ext cx="312361379" cy="274021949"/>
            </a:xfrm>
            <a:prstGeom prst="rect">
              <a:avLst/>
            </a:prstGeom>
            <a:solidFill>
              <a:srgbClr val="CCD4D4"/>
            </a:solidFill>
            <a:ln w="12700" cap="flat" cmpd="sng">
              <a:solidFill>
                <a:srgbClr val="516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Domine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17</a:t>
              </a:r>
              <a:r>
                <a:rPr lang="en-US" sz="1600" b="1" i="0" u="none" strike="noStrike" cap="none" baseline="300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Ο</a:t>
              </a:r>
              <a:r>
                <a:rPr lang="en-US" sz="1600" b="1" i="0" u="none" strike="noStrike" cap="none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 ΘΡΑΝΙΟ</a:t>
              </a: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0" y="1978235011"/>
              <a:ext cx="97612933" cy="1692486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6" name="Shape 446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6443662" y="4395787"/>
            <a:ext cx="1182686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6443662" y="3535362"/>
            <a:ext cx="1182686" cy="6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/>
          <p:nvPr/>
        </p:nvSpPr>
        <p:spPr>
          <a:xfrm>
            <a:off x="2771775" y="1268412"/>
            <a:ext cx="2087562" cy="2016124"/>
          </a:xfrm>
          <a:prstGeom prst="wedgeEllipseCallout">
            <a:avLst>
              <a:gd name="adj1" fmla="val 37940"/>
              <a:gd name="adj2" fmla="val 15398"/>
            </a:avLst>
          </a:prstGeom>
          <a:gradFill>
            <a:gsLst>
              <a:gs pos="0">
                <a:srgbClr val="A8EAC0"/>
              </a:gs>
              <a:gs pos="35000">
                <a:srgbClr val="C3EFD3"/>
              </a:gs>
              <a:gs pos="100000">
                <a:srgbClr val="E8FAEE"/>
              </a:gs>
            </a:gsLst>
            <a:lin ang="16200000" scaled="0"/>
          </a:gradFill>
          <a:ln w="9525" cap="flat" cmpd="sng">
            <a:solidFill>
              <a:srgbClr val="2F986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Domine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rPr>
              <a:t>Το  θρανίο του απόντα θα μείνει κενό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6516687" y="1627187"/>
            <a:ext cx="1169986" cy="6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/>
        </p:nvSpPr>
        <p:spPr>
          <a:xfrm>
            <a:off x="6084887" y="5445125"/>
            <a:ext cx="1584325" cy="78898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ΕΔΡΑ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 txBox="1"/>
          <p:nvPr/>
        </p:nvSpPr>
        <p:spPr>
          <a:xfrm>
            <a:off x="468312" y="0"/>
            <a:ext cx="8207375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Τοποθέτηση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μαθητών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2/3)</a:t>
            </a:r>
            <a:endParaRPr lang="en-US" sz="2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17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Έλεγχος Τετραδίων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9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Παραδίδουν στους μαθητές τα τετράδια και τους προτρέπουν να τα ελέγξουν, ώστε να έχουν 16 φύλλα και να μην υπάρχει κάποια ένδειξη που μπορεί να θεωρηθεί στοιχείο διαβλητότητας των εξετάσεων.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Καθοδηγούν τους μαθητές στην αναγραφή των στοιχείων τους στο τετράδιο εξέτασης. 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18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Εσώφυλλο Τετραδίου</a:t>
            </a:r>
          </a:p>
        </p:txBody>
      </p:sp>
      <p:pic>
        <p:nvPicPr>
          <p:cNvPr id="467" name="Shape 467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076825" y="1341437"/>
            <a:ext cx="3183447" cy="446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927100" y="1066800"/>
            <a:ext cx="4857750" cy="579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9" name="Shape 469"/>
          <p:cNvGrpSpPr/>
          <p:nvPr/>
        </p:nvGrpSpPr>
        <p:grpSpPr>
          <a:xfrm>
            <a:off x="4572000" y="2420936"/>
            <a:ext cx="2006600" cy="4048125"/>
            <a:chOff x="4864100" y="1238250"/>
            <a:chExt cx="2006600" cy="4625975"/>
          </a:xfrm>
        </p:grpSpPr>
        <p:pic>
          <p:nvPicPr>
            <p:cNvPr id="470" name="Shape 470"/>
            <p:cNvPicPr preferRelativeResize="0"/>
            <p:nvPr/>
          </p:nvPicPr>
          <p:blipFill rotWithShape="1">
            <a:blip r:embed="rId5" cstate="screen">
              <a:alphaModFix/>
            </a:blip>
            <a:srcRect/>
            <a:stretch/>
          </p:blipFill>
          <p:spPr>
            <a:xfrm>
              <a:off x="4864100" y="1238250"/>
              <a:ext cx="2006600" cy="462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Shape 471"/>
            <p:cNvSpPr txBox="1"/>
            <p:nvPr/>
          </p:nvSpPr>
          <p:spPr>
            <a:xfrm>
              <a:off x="4929187" y="4714875"/>
              <a:ext cx="1857375" cy="10715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Domine"/>
                <a:buNone/>
              </a:pPr>
              <a:r>
                <a:rPr lang="en-US" sz="1800" b="1" i="0" u="none" strike="noStrike" cap="none">
                  <a:solidFill>
                    <a:srgbClr val="C00000"/>
                  </a:solidFill>
                  <a:latin typeface="Domine"/>
                  <a:ea typeface="Domine"/>
                  <a:cs typeface="Domine"/>
                  <a:sym typeface="Domine"/>
                </a:rPr>
                <a:t>ΑΠΟΚΟΜΜΑ </a:t>
              </a: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7229475" y="2420936"/>
            <a:ext cx="1914525" cy="3936999"/>
            <a:chOff x="7004050" y="1279525"/>
            <a:chExt cx="1914525" cy="4584699"/>
          </a:xfrm>
        </p:grpSpPr>
        <p:pic>
          <p:nvPicPr>
            <p:cNvPr id="473" name="Shape 473"/>
            <p:cNvPicPr preferRelativeResize="0"/>
            <p:nvPr/>
          </p:nvPicPr>
          <p:blipFill rotWithShape="1">
            <a:blip r:embed="rId6" cstate="screen">
              <a:alphaModFix/>
            </a:blip>
            <a:srcRect/>
            <a:stretch/>
          </p:blipFill>
          <p:spPr>
            <a:xfrm>
              <a:off x="7004050" y="1279525"/>
              <a:ext cx="1914525" cy="4584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Shape 474"/>
            <p:cNvSpPr txBox="1"/>
            <p:nvPr/>
          </p:nvSpPr>
          <p:spPr>
            <a:xfrm>
              <a:off x="7072311" y="4714875"/>
              <a:ext cx="1785937" cy="10715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25000"/>
                <a:buFont typeface="Domine"/>
                <a:buNone/>
              </a:pPr>
              <a:r>
                <a:rPr lang="en-US" sz="1800" b="1" i="0" u="none" strike="noStrike" cap="none">
                  <a:solidFill>
                    <a:srgbClr val="000099"/>
                  </a:solidFill>
                  <a:latin typeface="Domine"/>
                  <a:ea typeface="Domine"/>
                  <a:cs typeface="Domine"/>
                  <a:sym typeface="Domine"/>
                </a:rPr>
                <a:t>ΣΤΕΛΕΧΟΣ</a:t>
              </a:r>
            </a:p>
          </p:txBody>
        </p:sp>
      </p:grpSp>
      <p:sp>
        <p:nvSpPr>
          <p:cNvPr id="13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19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Εξώφυλλο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Τετραδίου</a:t>
            </a:r>
            <a:endParaRPr lang="en-US" sz="44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4402136" cy="4925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Επιτηρητές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προτρέπουν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τους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μαθητές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γράψουν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AutoNum type="arabicPeriod"/>
            </a:pP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εξεταζόμενο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μάθημα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αριστερά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δεξιά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AutoNum type="arabicPeriod"/>
            </a:pP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χαρακτηρισμό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μαθήματος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(Γ.Π., </a:t>
            </a:r>
            <a:r>
              <a:rPr lang="el-GR" sz="25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Ομ</a:t>
            </a:r>
            <a:r>
              <a:rPr lang="el-GR" sz="25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Προσανατολισμού)</a:t>
            </a:r>
          </a:p>
        </p:txBody>
      </p:sp>
      <p:pic>
        <p:nvPicPr>
          <p:cNvPr id="483" name="Shape 4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508625" y="1341437"/>
            <a:ext cx="3205162" cy="4530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4" name="Shape 484"/>
          <p:cNvGrpSpPr/>
          <p:nvPr/>
        </p:nvGrpSpPr>
        <p:grpSpPr>
          <a:xfrm>
            <a:off x="5829300" y="2593975"/>
            <a:ext cx="2520949" cy="720724"/>
            <a:chOff x="6300787" y="2276475"/>
            <a:chExt cx="2520949" cy="720724"/>
          </a:xfrm>
        </p:grpSpPr>
        <p:sp>
          <p:nvSpPr>
            <p:cNvPr id="485" name="Shape 485"/>
            <p:cNvSpPr txBox="1"/>
            <p:nvPr/>
          </p:nvSpPr>
          <p:spPr>
            <a:xfrm>
              <a:off x="6300787" y="2276475"/>
              <a:ext cx="2520949" cy="720724"/>
            </a:xfrm>
            <a:prstGeom prst="rect">
              <a:avLst/>
            </a:prstGeom>
            <a:solidFill>
              <a:srgbClr val="C0C0C0"/>
            </a:solidFill>
            <a:ln w="2540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 txBox="1"/>
            <p:nvPr/>
          </p:nvSpPr>
          <p:spPr>
            <a:xfrm>
              <a:off x="6516687" y="2420936"/>
              <a:ext cx="2089150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l-GR" sz="2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lang="en-US" sz="2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r>
                <a:rPr lang="el-GR" sz="2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201</a:t>
              </a:r>
              <a:r>
                <a:rPr lang="en-US" sz="2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3124200" y="6248400"/>
            <a:ext cx="368004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Περιεχόμενα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Πριν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την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έναρξη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της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</a:t>
            </a:r>
            <a:r>
              <a:rPr lang="en-US" sz="3200" b="0" i="0" u="sng" strike="noStrike" cap="none" dirty="0" err="1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εξέτασης</a:t>
            </a:r>
            <a:endParaRPr lang="el-GR" sz="3200" b="0" i="0" u="sng" strike="noStrike" cap="none" dirty="0" smtClean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3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sng" strike="noStrike" cap="none" dirty="0" err="1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Φάκελος</a:t>
            </a:r>
            <a:r>
              <a:rPr lang="en-US" sz="3200" b="0" i="0" u="sng" strike="noStrike" cap="none" dirty="0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εξέτασης</a:t>
            </a:r>
            <a:endParaRPr lang="en-US" sz="3200" b="0" i="0" u="sng" strike="noStrike" cap="none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Οδηγίες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προς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τους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υποψηφίους</a:t>
            </a:r>
            <a:endParaRPr lang="en-US" sz="3200" b="0" i="0" u="sng" strike="noStrike" cap="none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5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Κατά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τη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διάρκεια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της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εξέτασης</a:t>
            </a:r>
            <a:endParaRPr lang="en-US" sz="3200" b="0" i="0" u="sng" strike="noStrike" cap="none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6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Απουσιολόγια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απόντων</a:t>
            </a:r>
            <a:endParaRPr lang="en-US" sz="3200" b="0" i="0" u="sng" strike="noStrike" cap="none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7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Παραλαβή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τετραδίων</a:t>
            </a:r>
            <a:endParaRPr lang="en-US" sz="3200" b="0" i="0" u="sng" strike="noStrike" cap="none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8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Τελικές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επισημάνσεις</a:t>
            </a:r>
            <a:endParaRPr lang="en-US" sz="3200" b="0" i="0" u="sng" strike="noStrike" cap="none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9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20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Σημειώσεις στο πρόχειρο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Προσοχή!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 μαθητές σε αυτή τη φάση, δηλ. πριν τον διανομή των θεμάτων,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δεν γράφουν τίποτα άλλο στο τετράδιό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τους εκτός των στοιχείων στο εσώφυλλο και στο εξώφυλλο.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Απαγορεύονται οι σημειώσεις στο πρόχειρο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21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Έλεγχος στοιχείων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 επιτηρητές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ελέγχουν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αν ο υποψήφιος έγραψε σωστά τα στοιχεία του, κάνοντας αντιπαραβολή των στοιχείων που έγραψε, με αυτά του δελτίου εξεταζομένου και της ονομαστικής κατάστασης.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Αστυνομική ταυτότητα δεν απαιτείται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22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Επικόλληση αριθμητηρίων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60400" marR="0" lvl="0" indent="-660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Κάθε αυτοκόλλητο αριθμητήριο αναγράφει δέκα τέσσερις (14) αριθμούς, από τους οποίους μας ενδιαφέρουν οι 4 τελευταίοι που  αντιστοιχούν στον αύξοντα αριθμό των γραπτών.</a:t>
            </a:r>
          </a:p>
        </p:txBody>
      </p:sp>
      <p:sp>
        <p:nvSpPr>
          <p:cNvPr id="511" name="Shape 511"/>
          <p:cNvSpPr/>
          <p:nvPr/>
        </p:nvSpPr>
        <p:spPr>
          <a:xfrm>
            <a:off x="2700336" y="3860800"/>
            <a:ext cx="4071936" cy="42862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288  4551009   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0132</a:t>
            </a:r>
          </a:p>
        </p:txBody>
      </p:sp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23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Επικόλληση αριθμητηρίων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60400" marR="0" lvl="0" indent="-660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Επικολλούν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τα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αριθμητήρια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εξώφυλλο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τετραδίου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πρώτο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δεύτερο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από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τα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αριστερά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με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απόλυτη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αλφαβητική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σειρά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όπως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ακριβώς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κάθονται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μαθητές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με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βάση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ονομαστική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τους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κατάσταση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τρίτο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αριθμητήριο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παραμένει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στέλεχος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αριθμητήριο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απόντα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μαθητή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δίνεται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σε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άλλο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μαθητή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αλλά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επικολλάται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τρίτο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τετράδιο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απόντα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μαθητή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Κατόπιν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επικαλύπτουν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αριθμητήριο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με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αδιαφανή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ταινία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με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ιδιαίτερη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προσοχή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ώστε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κατά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αποκάλυψη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μην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καταστρέφεται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ο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αριθμός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αριθμητηρίου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24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847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Εξώφυλλο Τετραδίου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4402136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Τοποθετούμε τα αριθμητήρια στο στέλεχος και στο απόκομμα (εξώφυλλο)</a:t>
            </a:r>
          </a:p>
        </p:txBody>
      </p:sp>
      <p:pic>
        <p:nvPicPr>
          <p:cNvPr id="528" name="Shape 5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932362" y="1052512"/>
            <a:ext cx="3817937" cy="5395912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/>
          <p:nvPr/>
        </p:nvSpPr>
        <p:spPr>
          <a:xfrm>
            <a:off x="5292725" y="4652962"/>
            <a:ext cx="15112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Γ  288 4551009 0132</a:t>
            </a:r>
            <a:b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-US" sz="800" b="0" i="0" u="none" strike="noStrike" cap="none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ο</a:t>
            </a: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ΓΕ. ΛΥΚ. ΤΡΙΚΛΑΛΩΝ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7019925" y="4652962"/>
            <a:ext cx="1439862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Γ  288 4551009 0132</a:t>
            </a:r>
            <a:b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-US" sz="800" b="0" i="0" u="none" strike="noStrike" cap="none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ο</a:t>
            </a: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ΓΕ. ΛΥΚ. ΤΡΙΚΛΑΛΩΝ</a:t>
            </a:r>
          </a:p>
        </p:txBody>
      </p:sp>
      <p:sp>
        <p:nvSpPr>
          <p:cNvPr id="531" name="Shape 531"/>
          <p:cNvSpPr/>
          <p:nvPr/>
        </p:nvSpPr>
        <p:spPr>
          <a:xfrm>
            <a:off x="5219700" y="4581525"/>
            <a:ext cx="1584325" cy="504824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6877050" y="4581525"/>
            <a:ext cx="1584325" cy="504824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3" name="Shape 533"/>
          <p:cNvGrpSpPr/>
          <p:nvPr/>
        </p:nvGrpSpPr>
        <p:grpSpPr>
          <a:xfrm>
            <a:off x="5364161" y="2565400"/>
            <a:ext cx="3024187" cy="865187"/>
            <a:chOff x="7812086" y="620712"/>
            <a:chExt cx="3024187" cy="865187"/>
          </a:xfrm>
        </p:grpSpPr>
        <p:sp>
          <p:nvSpPr>
            <p:cNvPr id="534" name="Shape 534"/>
            <p:cNvSpPr txBox="1"/>
            <p:nvPr/>
          </p:nvSpPr>
          <p:spPr>
            <a:xfrm>
              <a:off x="7812086" y="620712"/>
              <a:ext cx="3024187" cy="865187"/>
            </a:xfrm>
            <a:prstGeom prst="rect">
              <a:avLst/>
            </a:prstGeom>
            <a:solidFill>
              <a:srgbClr val="C0C0C0"/>
            </a:solidFill>
            <a:ln w="2540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8027986" y="836612"/>
              <a:ext cx="27352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l-GR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	</a:t>
              </a:r>
              <a:r>
                <a:rPr lang="el-GR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6" name="Shape 536"/>
          <p:cNvCxnSpPr/>
          <p:nvPr/>
        </p:nvCxnSpPr>
        <p:spPr>
          <a:xfrm rot="5400000">
            <a:off x="5547517" y="4180681"/>
            <a:ext cx="930275" cy="1587"/>
          </a:xfrm>
          <a:prstGeom prst="straightConnector1">
            <a:avLst/>
          </a:prstGeom>
          <a:noFill/>
          <a:ln w="38100" cap="flat" cmpd="sng">
            <a:solidFill>
              <a:srgbClr val="2F9864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537" name="Shape 537"/>
          <p:cNvCxnSpPr/>
          <p:nvPr/>
        </p:nvCxnSpPr>
        <p:spPr>
          <a:xfrm rot="5400000">
            <a:off x="7203280" y="4180681"/>
            <a:ext cx="930275" cy="1587"/>
          </a:xfrm>
          <a:prstGeom prst="straightConnector1">
            <a:avLst/>
          </a:prstGeom>
          <a:noFill/>
          <a:ln w="38100" cap="flat" cmpd="sng">
            <a:solidFill>
              <a:srgbClr val="2F9864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1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25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468312" y="188911"/>
            <a:ext cx="8229600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Εξώφυλλο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Τετραδίου</a:t>
            </a:r>
            <a:endParaRPr lang="en-US" sz="44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4402136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Με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αδιαφανές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αυτοκόλλητο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καλύπτουμε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με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προσοχή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τα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δύο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αριθμητήρια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Κατά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επικόλληση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αδιαφανούς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αυτοκόλλητου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δίνεται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ιδιαίτερη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προσοχή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τοποθετείται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κατά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τέτοιο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τρόπο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ώστε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μέρος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που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έχει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κόλλα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επικάθεται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πάνω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στην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οικεία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γραμμοσκίαση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</p:txBody>
      </p:sp>
      <p:pic>
        <p:nvPicPr>
          <p:cNvPr id="546" name="Shape 5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148262" y="981075"/>
            <a:ext cx="3817937" cy="539591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 txBox="1"/>
          <p:nvPr/>
        </p:nvSpPr>
        <p:spPr>
          <a:xfrm>
            <a:off x="5508625" y="4652962"/>
            <a:ext cx="15112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Γ  288 4551009 0132</a:t>
            </a:r>
            <a:b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-US" sz="800" b="0" i="0" u="none" strike="noStrike" cap="none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ο</a:t>
            </a: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ΓΕ. ΛΥΚ. ΤΡΙΚΛΑΛΩΝ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7164386" y="4652962"/>
            <a:ext cx="1439862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urier New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Γ  288 4551009 0132</a:t>
            </a:r>
            <a:b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-US" sz="800" b="0" i="0" u="none" strike="noStrike" cap="none" baseline="30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ο</a:t>
            </a:r>
            <a:r>
              <a:rPr lang="en-US" sz="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ΓΕ. ΛΥΚ. ΤΡΙΚΛΑΛΩΝ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5508625" y="4221162"/>
            <a:ext cx="3190874" cy="1000125"/>
          </a:xfrm>
          <a:prstGeom prst="rect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Shape 550"/>
          <p:cNvGrpSpPr/>
          <p:nvPr/>
        </p:nvGrpSpPr>
        <p:grpSpPr>
          <a:xfrm>
            <a:off x="5580061" y="2492375"/>
            <a:ext cx="3024187" cy="865187"/>
            <a:chOff x="7812086" y="620712"/>
            <a:chExt cx="3024187" cy="865187"/>
          </a:xfrm>
        </p:grpSpPr>
        <p:sp>
          <p:nvSpPr>
            <p:cNvPr id="551" name="Shape 551"/>
            <p:cNvSpPr txBox="1"/>
            <p:nvPr/>
          </p:nvSpPr>
          <p:spPr>
            <a:xfrm>
              <a:off x="7812086" y="620712"/>
              <a:ext cx="3024187" cy="865187"/>
            </a:xfrm>
            <a:prstGeom prst="rect">
              <a:avLst/>
            </a:prstGeom>
            <a:solidFill>
              <a:srgbClr val="C0C0C0"/>
            </a:solidFill>
            <a:ln w="2540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Shape 552"/>
            <p:cNvSpPr txBox="1"/>
            <p:nvPr/>
          </p:nvSpPr>
          <p:spPr>
            <a:xfrm>
              <a:off x="8027986" y="836612"/>
              <a:ext cx="27352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l-GR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7             2</a:t>
              </a:r>
              <a:r>
                <a:rPr lang="el-GR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26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Περίπτωση λαθών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60400" marR="0" lvl="0" indent="-660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ΠΡΟΣΟΧΗ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 γίνει κάποιο λάθος π.χ.</a:t>
            </a:r>
          </a:p>
          <a:p>
            <a:pPr marL="1417637" marR="0" lvl="1" indent="-57943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Στα αριθμητήρια</a:t>
            </a:r>
          </a:p>
          <a:p>
            <a:pPr marL="1417637" marR="0" lvl="1" indent="-57943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Στα ονομαστικά στοιχεία του υποψηφίου</a:t>
            </a:r>
          </a:p>
          <a:p>
            <a:pPr marL="1417637" marR="0" lvl="1" indent="-57943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Στην επικόλληση αριθμητηρίων ή αδιαφανών αυτοκόλλητων κ.λπ.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Ειδοποιήστε αμέσως τη Λυκειακή Επιτροπή για να επιληφθεί του θέματος</a:t>
            </a:r>
          </a:p>
          <a:p>
            <a:pPr marL="1417637" marR="0" lvl="1" indent="-57943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Αποφύγετε οποιαδήποτε άλλη ενέργεια η οποία μπορεί να δημιουργήσει σοβαρότερα προβλήματα</a:t>
            </a: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561" name="Shape 561"/>
          <p:cNvSpPr/>
          <p:nvPr/>
        </p:nvSpPr>
        <p:spPr>
          <a:xfrm>
            <a:off x="7812086" y="6021387"/>
            <a:ext cx="792162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darken" extrusionOk="0"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none" extrusionOk="0">
                <a:moveTo>
                  <a:pt x="84529" y="37500"/>
                </a:moveTo>
                <a:lnTo>
                  <a:pt x="78396" y="37500"/>
                </a:lnTo>
                <a:lnTo>
                  <a:pt x="78396" y="71250"/>
                </a:lnTo>
                <a:lnTo>
                  <a:pt x="78396" y="71249"/>
                </a:lnTo>
                <a:cubicBezTo>
                  <a:pt x="78396" y="89889"/>
                  <a:pt x="70160" y="104999"/>
                  <a:pt x="60000" y="104999"/>
                </a:cubicBezTo>
                <a:lnTo>
                  <a:pt x="53867" y="105000"/>
                </a:lnTo>
                <a:cubicBezTo>
                  <a:pt x="43707" y="105000"/>
                  <a:pt x="35470" y="89889"/>
                  <a:pt x="35470" y="71250"/>
                </a:cubicBezTo>
                <a:lnTo>
                  <a:pt x="35470" y="37500"/>
                </a:lnTo>
                <a:lnTo>
                  <a:pt x="47735" y="37500"/>
                </a:lnTo>
                <a:lnTo>
                  <a:pt x="47735" y="71250"/>
                </a:lnTo>
                <a:cubicBezTo>
                  <a:pt x="47735" y="77463"/>
                  <a:pt x="50480" y="82500"/>
                  <a:pt x="53867" y="82500"/>
                </a:cubicBezTo>
                <a:lnTo>
                  <a:pt x="60000" y="82500"/>
                </a:lnTo>
                <a:cubicBezTo>
                  <a:pt x="63386" y="82500"/>
                  <a:pt x="66132" y="77463"/>
                  <a:pt x="66132" y="71250"/>
                </a:cubicBezTo>
                <a:lnTo>
                  <a:pt x="66132" y="37500"/>
                </a:lnTo>
                <a:lnTo>
                  <a:pt x="60000" y="37500"/>
                </a:lnTo>
                <a:lnTo>
                  <a:pt x="7226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27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468312" y="2708275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Οδηγίες προς τους υποψηφίους </a:t>
            </a:r>
          </a:p>
        </p:txBody>
      </p:sp>
      <p:sp>
        <p:nvSpPr>
          <p:cNvPr id="5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28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Οδηγίες προς τους υποψηφίους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(1/4)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9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Δεν επιτρέπονται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βιβλία, τετράδια, σημειώσεις,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διορθωτικό (blanco),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κινητά τηλέφωνα, mp3, walkman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υπολογιστικές μηχανές,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ηλεκτρονικά μέσα μετάδοσης πληροφοριών,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οτιδήποτε άλλο μπορεί να λειτουργεί κατά του αδιάβλητου των εξετάσεων. 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29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Οδηγίες προς τους υποψηφίους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(2/4)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9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Επιτρέπονται </a:t>
            </a:r>
            <a:r>
              <a:rPr lang="en-US" sz="3200" b="1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ΜΟΝΟ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Στυλό μπλε ή μαύρο ανεξίτηλης μελάνης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μολύβι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γομολάστιχα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γεωμετρικά όργανα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θερμός με νερό ή αναψυκτικό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3124200" y="6248400"/>
            <a:ext cx="339201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l-GR" sz="12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68312" y="2708275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Πριν την έναρξη της εξέτασης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30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1" name="Shape 591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Οδηγίες προς τους υποψηφίους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(3/4)</a:t>
            </a:r>
          </a:p>
        </p:txBody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 υποψήφιοι θα βγάλουν όλα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όσα δεν επιτρέπεται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να έχουν μαζί τους, έξω από την αίθουσα εξέτασης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Όσοι τυχόν έχουν μαζί τους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κινητά τηλέφωνα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αφού τα απενεργοποιήσουν, τα παραδίδουν στη Λυκειακή Επιτροπή πριν την είσοδό τους στην αίθουσα.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31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Οδηγίες προς τους υποψηφίους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(4/4)</a:t>
            </a:r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9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Οι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Επιτηρητές</a:t>
            </a:r>
            <a:endParaRPr lang="en-US" sz="3200" b="0" i="0" u="sng" strike="noStrike" cap="none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Επισημαίνουν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στους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μαθητές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κίνδυνο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μηδενισμού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γραπτού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σε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περίπτωση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συλληφθούν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αντιγράφουν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με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οποιονδήποτε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τρόπο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Σε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κάθε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περίπτωση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άρνησης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συμμόρφωσης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ειδοποιούν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μέσω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εφεδρικού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επιτηρητή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Λυκειακή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Επιτροπή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32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7" name="Shape 607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Πρόληψη</a:t>
            </a:r>
          </a:p>
        </p:txBody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9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Στόχος μας δεν πρέπει να είναι η σύλληψη ενός μαθητή που αντιγράφει, αλλά η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πρόληψη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της πράξης του</a:t>
            </a:r>
          </a:p>
        </p:txBody>
      </p:sp>
      <p:sp>
        <p:nvSpPr>
          <p:cNvPr id="609" name="Shape 609"/>
          <p:cNvSpPr/>
          <p:nvPr/>
        </p:nvSpPr>
        <p:spPr>
          <a:xfrm>
            <a:off x="7812086" y="6021387"/>
            <a:ext cx="792162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darken" extrusionOk="0"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none" extrusionOk="0">
                <a:moveTo>
                  <a:pt x="84529" y="37500"/>
                </a:moveTo>
                <a:lnTo>
                  <a:pt x="78396" y="37500"/>
                </a:lnTo>
                <a:lnTo>
                  <a:pt x="78396" y="71250"/>
                </a:lnTo>
                <a:lnTo>
                  <a:pt x="78396" y="71249"/>
                </a:lnTo>
                <a:cubicBezTo>
                  <a:pt x="78396" y="89889"/>
                  <a:pt x="70160" y="104999"/>
                  <a:pt x="60000" y="104999"/>
                </a:cubicBezTo>
                <a:lnTo>
                  <a:pt x="53867" y="105000"/>
                </a:lnTo>
                <a:cubicBezTo>
                  <a:pt x="43707" y="105000"/>
                  <a:pt x="35470" y="89889"/>
                  <a:pt x="35470" y="71250"/>
                </a:cubicBezTo>
                <a:lnTo>
                  <a:pt x="35470" y="37500"/>
                </a:lnTo>
                <a:lnTo>
                  <a:pt x="47735" y="37500"/>
                </a:lnTo>
                <a:lnTo>
                  <a:pt x="47735" y="71250"/>
                </a:lnTo>
                <a:cubicBezTo>
                  <a:pt x="47735" y="77463"/>
                  <a:pt x="50480" y="82500"/>
                  <a:pt x="53867" y="82500"/>
                </a:cubicBezTo>
                <a:lnTo>
                  <a:pt x="60000" y="82500"/>
                </a:lnTo>
                <a:cubicBezTo>
                  <a:pt x="63386" y="82500"/>
                  <a:pt x="66132" y="77463"/>
                  <a:pt x="66132" y="71250"/>
                </a:cubicBezTo>
                <a:lnTo>
                  <a:pt x="66132" y="37500"/>
                </a:lnTo>
                <a:lnTo>
                  <a:pt x="60000" y="37500"/>
                </a:lnTo>
                <a:lnTo>
                  <a:pt x="7226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33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468312" y="2708275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Κατά τη διάρκεια της εξέτασης</a:t>
            </a:r>
          </a:p>
        </p:txBody>
      </p:sp>
      <p:sp>
        <p:nvSpPr>
          <p:cNvPr id="5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34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Θέματα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60400" marR="0" lvl="0" indent="-660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Διανέμουν τις φωτοτυπίες των θεμάτων στους μαθητές και αναγράφουν στον πίνακα το χρόνο έναρξης, δυνατής αποχώρησης και λήξης του εξεταζόμενου μαθήματος.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Στην 1η σελίδα του τετραδίου στο επάνω μέρος γράφουν το εξεταζόμενο μάθημα και την ημερομηνία όπως αυτά αναγράφονται στο πάνω μέρος της 1ης σελίδας των θεμάτων.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35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1" name="Shape 63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Πρόχειρο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60400" marR="0" lvl="0" indent="-660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Ενημερώνουν τους μαθητές ότι ως πρόχειρο μπορούν να χρησιμοποιούν το ίδιο τετράδιο αλλά αρχίζοντας από την τελευταία σελίδα.</a:t>
            </a:r>
          </a:p>
          <a:p>
            <a:pPr marL="660400" marR="0" lvl="0" indent="-6604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Ειδοποιούν τους μαθητές 10’ πριν τη λήξη του χρόνου για το τέλος της εξέτασης.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36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Όχι διευκρινήσεις θεμάτων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60400" marR="0" lvl="0" indent="-660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 διαβάζουν το γραπτό του μαθητή την ώρα που γράφει.</a:t>
            </a:r>
          </a:p>
          <a:p>
            <a:pPr marL="660400" marR="0" lvl="0" indent="-660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Δεν επιτρέπεται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να δίνουν καμία διευκρίνιση επί των θεμάτων  ούτε να προβαίνουν σε οποιοδήποτε  σχολιασμό τους.</a:t>
            </a:r>
          </a:p>
          <a:p>
            <a:pPr marL="660400" marR="0" lvl="0" indent="-660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Σε κάθε ερώτηση των μαθητών απευθύνονται στη Λυκειακή Επιτροπή μέσω των εφεδρικών επιτηρητών του διαδρόμου.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37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Συμπεριφορά Επιτηρητών</a:t>
            </a:r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60400" marR="0" lvl="0" indent="-660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Δεν κάνουν σχόλια για τα θέματα και δε δίνουν εξηγήσεις.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 διαβάζουν το γραπτό του μαθητή την ώρα που γράφει.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 μέτρο του δυνατού δε θα κάνουν βόλτες μέσα στην αίθουσα.</a:t>
            </a:r>
          </a:p>
          <a:p>
            <a:pPr marL="1035050" marR="0" lvl="1" indent="-5778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Είναι ενοχλητικό για τους μαθητές.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Δεν καπνίζουν μέσα στην αίθουσα και δε φέρουν μαζί τους κινητό τηλέφωνο.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Η αντικατάσταση από τους εφεδρικούς επιτηρητές του διαδρόμου να γίνεται με φειδώ και για λίγα λεπτά.</a:t>
            </a:r>
          </a:p>
          <a:p>
            <a:pPr marL="660400" marR="0" lvl="0" indent="-660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Δεν επιτρέπεται η απουσία επιτηρητή από την αίθουσα χωρίς αντικατάσταση. </a:t>
            </a:r>
          </a:p>
        </p:txBody>
      </p:sp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38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Περιπτώσεις ανάγκης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(1/2)</a:t>
            </a:r>
          </a:p>
        </p:txBody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Κατά τη διάρκεια της εξέτασης δεν επιτρέπεται στους εξεταζομένους να βγουν από την αίθουσα εκτός από εξαιρετικές περιπτώσεις. Στην περίπτωση αυτή καλείται ο εφεδρικός επιτηρητής, ο οποίος συνοδεύει τον εξεταζόμενο έξω από την αίθουσα, ελέγχοντας τους χώρους που αυτός επισκέπτεται για την αποφυγή δολίευσης των εξετάσεων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Τουαλέτες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Σε καμία περίπτωση δεν επιτρέπεται ο συνοδός να είναι καθηγητής του ίδιου Λυκείου που μετέχει με οποιαδήποτε ιδιότητα στη Λυκειακή Επιτροπή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39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Περιπτώσεις ανάγκης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(2/2)</a:t>
            </a:r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 κατά τη διάρκεια της εξέτασης ασθενήσει υποψήφιος ειδοποιείται αμέσως η Επιτροπή.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3124200" y="6248400"/>
            <a:ext cx="375205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77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Γενικά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68312" y="11969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Στόχος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είναι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διασφαλίσουμε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κύρος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αξιοπιστία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αδιάβλητο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των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εξετάσεων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Είναι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ίσως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ο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μόνος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θεσμός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που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έχει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καθολική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αναγνώριση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από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κοινωνία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Πρέπει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τον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διατηρήσουμε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αλώβητο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Βασικές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παράμετροι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για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ολοκλήρωση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έργου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είναι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η</a:t>
            </a:r>
            <a:r>
              <a:rPr lang="en-US" sz="2800" b="0" i="0" u="sng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sng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συνεργασία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η </a:t>
            </a:r>
            <a:r>
              <a:rPr lang="en-US" sz="2800" b="0" i="0" u="sng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κατανόηση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endParaRPr lang="en-US" sz="2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sng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ήρεμο</a:t>
            </a:r>
            <a:r>
              <a:rPr lang="en-US" sz="2800" b="0" i="0" u="sng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sng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κλίμα</a:t>
            </a:r>
            <a:endParaRPr lang="en-US" sz="2800" b="0" i="0" u="sng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40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Εφεδρικοί Επιτηρητές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Γίνονται αποδέκτες οποιουδήποτε προβλήματος το οποίο και κοινοποιούν στην Επιτροπή.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Φροντίζουν, ώστε να επικρατεί απόλυτη ησυχία στους διαδρόμους.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Αντικαθιστούν σε περίπτωση ανάγκης τους επιτηρητές και όχι για χρόνο περισσότερο των 10 λεπτών.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Προτρέπουν τους μαθητές, όταν τελειώνουν, να αποχωρούν αθόρυβα.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Οδηγούν τους μαθητές, αν χρειαστεί στην τουαλέτα, αφού προηγουμένως έχουν ελέγξει οι ίδιοι τον χώρο της τουαλέτας. </a:t>
            </a:r>
          </a:p>
        </p:txBody>
      </p:sp>
      <p:sp>
        <p:nvSpPr>
          <p:cNvPr id="673" name="Shape 673"/>
          <p:cNvSpPr/>
          <p:nvPr/>
        </p:nvSpPr>
        <p:spPr>
          <a:xfrm>
            <a:off x="7812086" y="6021387"/>
            <a:ext cx="792162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darken" extrusionOk="0"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none" extrusionOk="0">
                <a:moveTo>
                  <a:pt x="84529" y="37500"/>
                </a:moveTo>
                <a:lnTo>
                  <a:pt x="78396" y="37500"/>
                </a:lnTo>
                <a:lnTo>
                  <a:pt x="78396" y="71250"/>
                </a:lnTo>
                <a:lnTo>
                  <a:pt x="78396" y="71249"/>
                </a:lnTo>
                <a:cubicBezTo>
                  <a:pt x="78396" y="89889"/>
                  <a:pt x="70160" y="104999"/>
                  <a:pt x="60000" y="104999"/>
                </a:cubicBezTo>
                <a:lnTo>
                  <a:pt x="53867" y="105000"/>
                </a:lnTo>
                <a:cubicBezTo>
                  <a:pt x="43707" y="105000"/>
                  <a:pt x="35470" y="89889"/>
                  <a:pt x="35470" y="71250"/>
                </a:cubicBezTo>
                <a:lnTo>
                  <a:pt x="35470" y="37500"/>
                </a:lnTo>
                <a:lnTo>
                  <a:pt x="47735" y="37500"/>
                </a:lnTo>
                <a:lnTo>
                  <a:pt x="47735" y="71250"/>
                </a:lnTo>
                <a:cubicBezTo>
                  <a:pt x="47735" y="77463"/>
                  <a:pt x="50480" y="82500"/>
                  <a:pt x="53867" y="82500"/>
                </a:cubicBezTo>
                <a:lnTo>
                  <a:pt x="60000" y="82500"/>
                </a:lnTo>
                <a:cubicBezTo>
                  <a:pt x="63386" y="82500"/>
                  <a:pt x="66132" y="77463"/>
                  <a:pt x="66132" y="71250"/>
                </a:cubicBezTo>
                <a:lnTo>
                  <a:pt x="66132" y="37500"/>
                </a:lnTo>
                <a:lnTo>
                  <a:pt x="60000" y="37500"/>
                </a:lnTo>
                <a:lnTo>
                  <a:pt x="7226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41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0" name="Shape 680"/>
          <p:cNvSpPr txBox="1">
            <a:spLocks noGrp="1"/>
          </p:cNvSpPr>
          <p:nvPr>
            <p:ph type="title"/>
          </p:nvPr>
        </p:nvSpPr>
        <p:spPr>
          <a:xfrm>
            <a:off x="468312" y="2708275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Απουσιολόγια απόντων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42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Απουσία μαθητή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Συμπληρώνουν τα στοιχεία του μαθητή στο τετράδιο από την ονομαστική κατάσταση στο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αριστερό MONO στέλεχος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και τοποθετούν το τρίτο αριθμητήριο από τα τρία.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Τα δύο πρώτα παραμένουν στο στέλεχος, σε αντίθεση  με τους παρόντες που  παραμένει το τρίτο.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43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5" name="Shape 695"/>
          <p:cNvSpPr txBox="1">
            <a:spLocks noGrp="1"/>
          </p:cNvSpPr>
          <p:nvPr>
            <p:ph type="title"/>
          </p:nvPr>
        </p:nvSpPr>
        <p:spPr>
          <a:xfrm>
            <a:off x="179386" y="188911"/>
            <a:ext cx="8713786" cy="630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Επικόλληση αριθμητηρίων απόντων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(1/4)</a:t>
            </a:r>
          </a:p>
        </p:txBody>
      </p:sp>
      <p:sp>
        <p:nvSpPr>
          <p:cNvPr id="696" name="Shape 696"/>
          <p:cNvSpPr/>
          <p:nvPr/>
        </p:nvSpPr>
        <p:spPr>
          <a:xfrm>
            <a:off x="395287" y="1484312"/>
            <a:ext cx="5000625" cy="4870449"/>
          </a:xfrm>
          <a:prstGeom prst="wedgeEllipseCallout">
            <a:avLst>
              <a:gd name="adj1" fmla="val 23253"/>
              <a:gd name="adj2" fmla="val 1873"/>
            </a:avLst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omine"/>
              <a:buNone/>
            </a:pPr>
            <a:r>
              <a:rPr lang="en-US" sz="2400" b="1" i="0" u="none" strike="noStrike" cap="none">
                <a:solidFill>
                  <a:srgbClr val="000099"/>
                </a:solidFill>
                <a:latin typeface="Domine"/>
                <a:ea typeface="Domine"/>
                <a:cs typeface="Domine"/>
                <a:sym typeface="Domine"/>
              </a:rPr>
              <a:t>1. Στο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εσώφυλλο </a:t>
            </a:r>
            <a:r>
              <a:rPr lang="en-US" sz="2400" b="1" i="0" u="none" strike="noStrike" cap="none">
                <a:solidFill>
                  <a:srgbClr val="000099"/>
                </a:solidFill>
                <a:latin typeface="Domine"/>
                <a:ea typeface="Domine"/>
                <a:cs typeface="Domine"/>
                <a:sym typeface="Domine"/>
              </a:rPr>
              <a:t>και στην πλευρά του αποκόμματος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(αριστερά), </a:t>
            </a:r>
            <a:r>
              <a:rPr lang="en-US" sz="2400" b="1" i="0" u="none" strike="noStrike" cap="none">
                <a:solidFill>
                  <a:srgbClr val="000099"/>
                </a:solidFill>
                <a:latin typeface="Domine"/>
                <a:ea typeface="Domine"/>
                <a:cs typeface="Domine"/>
                <a:sym typeface="Domine"/>
              </a:rPr>
              <a:t>οι επιτηρητές γράφουν στο απόκομμα τα στοιχεία και τον κωδικό του απόντα υποψηφίου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με μπλέστυλό</a:t>
            </a:r>
          </a:p>
        </p:txBody>
      </p:sp>
      <p:pic>
        <p:nvPicPr>
          <p:cNvPr id="697" name="Shape 697"/>
          <p:cNvPicPr preferRelativeResize="0"/>
          <p:nvPr/>
        </p:nvPicPr>
        <p:blipFill rotWithShape="1">
          <a:blip r:embed="rId3" cstate="screen">
            <a:alphaModFix/>
          </a:blip>
          <a:srcRect r="43833"/>
          <a:stretch/>
        </p:blipFill>
        <p:spPr>
          <a:xfrm>
            <a:off x="5724525" y="1268412"/>
            <a:ext cx="1800225" cy="4530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Shape 702"/>
          <p:cNvPicPr preferRelativeResize="0"/>
          <p:nvPr/>
        </p:nvPicPr>
        <p:blipFill rotWithShape="1">
          <a:blip r:embed="rId3" cstate="screen">
            <a:alphaModFix/>
          </a:blip>
          <a:srcRect l="51018" t="-1443"/>
          <a:stretch/>
        </p:blipFill>
        <p:spPr>
          <a:xfrm>
            <a:off x="7092950" y="692150"/>
            <a:ext cx="1727199" cy="50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44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395287" y="908720"/>
            <a:ext cx="4033837" cy="5616624"/>
          </a:xfrm>
          <a:prstGeom prst="wedgeRoundRectCallout">
            <a:avLst>
              <a:gd name="adj1" fmla="val 39587"/>
              <a:gd name="adj2" fmla="val 10913"/>
              <a:gd name="adj3" fmla="val 0"/>
            </a:avLst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omine"/>
              <a:buNone/>
            </a:pPr>
            <a:r>
              <a:rPr lang="en-US" sz="3200" b="1" i="0" u="none" strike="noStrike" cap="none" dirty="0">
                <a:solidFill>
                  <a:srgbClr val="000099"/>
                </a:solidFill>
                <a:latin typeface="Domine"/>
                <a:ea typeface="Domine"/>
                <a:cs typeface="Domine"/>
                <a:sym typeface="Domine"/>
              </a:rPr>
              <a:t>2</a:t>
            </a:r>
            <a:r>
              <a:rPr lang="en-US" sz="2400" b="1" i="0" u="none" strike="noStrike" cap="none" dirty="0">
                <a:solidFill>
                  <a:srgbClr val="000099"/>
                </a:solidFill>
                <a:latin typeface="Domine"/>
                <a:ea typeface="Domine"/>
                <a:cs typeface="Domine"/>
                <a:sym typeface="Domine"/>
              </a:rPr>
              <a:t>. </a:t>
            </a:r>
            <a:r>
              <a:rPr lang="en-US" sz="3600" b="0" i="0" u="none" strike="noStrike" cap="none" dirty="0" err="1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Στο</a:t>
            </a:r>
            <a:r>
              <a:rPr lang="en-US" sz="3600" b="0" i="0" u="none" strike="noStrike" cap="none" dirty="0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0" i="0" u="none" strike="noStrike" cap="none" dirty="0" err="1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εξώφυλλο</a:t>
            </a:r>
            <a:r>
              <a:rPr lang="en-US" sz="3600" b="0" i="0" u="none" strike="noStrike" cap="none" dirty="0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0" i="0" u="none" strike="noStrike" cap="none" dirty="0" err="1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στο</a:t>
            </a:r>
            <a:r>
              <a:rPr lang="en-US" sz="3600" b="0" i="0" u="none" strike="noStrike" cap="none" dirty="0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0" i="0" u="none" strike="noStrike" cap="none" dirty="0" err="1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πάνω</a:t>
            </a:r>
            <a:r>
              <a:rPr lang="en-US" sz="3600" b="0" i="0" u="none" strike="noStrike" cap="none" dirty="0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1" i="0" u="none" strike="noStrike" cap="none" dirty="0" err="1">
                <a:solidFill>
                  <a:srgbClr val="800000"/>
                </a:solidFill>
                <a:latin typeface="Domine"/>
                <a:ea typeface="Domine"/>
                <a:cs typeface="Domine"/>
                <a:sym typeface="Domine"/>
              </a:rPr>
              <a:t>δεξιό</a:t>
            </a:r>
            <a:r>
              <a:rPr lang="en-US" sz="3600" b="1" i="0" u="none" strike="noStrike" cap="none" dirty="0">
                <a:solidFill>
                  <a:srgbClr val="800000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1" i="0" u="none" strike="noStrike" cap="none" dirty="0" err="1">
                <a:solidFill>
                  <a:srgbClr val="800000"/>
                </a:solidFill>
                <a:latin typeface="Domine"/>
                <a:ea typeface="Domine"/>
                <a:cs typeface="Domine"/>
                <a:sym typeface="Domine"/>
              </a:rPr>
              <a:t>μέρος</a:t>
            </a:r>
            <a:r>
              <a:rPr lang="en-US" sz="3600" b="1" i="0" u="none" strike="noStrike" cap="none" dirty="0">
                <a:solidFill>
                  <a:srgbClr val="800000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1" i="0" u="none" strike="noStrike" cap="none" dirty="0" err="1">
                <a:solidFill>
                  <a:srgbClr val="800000"/>
                </a:solidFill>
                <a:latin typeface="Domine"/>
                <a:ea typeface="Domine"/>
                <a:cs typeface="Domine"/>
                <a:sym typeface="Domine"/>
              </a:rPr>
              <a:t>γράφουν</a:t>
            </a:r>
            <a:r>
              <a:rPr lang="en-US" sz="3600" b="1" i="0" u="none" strike="noStrike" cap="none" dirty="0">
                <a:solidFill>
                  <a:srgbClr val="800000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0" i="0" u="none" strike="noStrike" cap="none" dirty="0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1" i="0" u="none" strike="noStrike" cap="none" dirty="0" err="1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με</a:t>
            </a:r>
            <a:r>
              <a:rPr lang="en-US" sz="3600" b="1" i="0" u="none" strike="noStrike" cap="none" dirty="0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1" i="0" u="none" strike="noStrike" cap="none" dirty="0" err="1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μπλε</a:t>
            </a:r>
            <a:r>
              <a:rPr lang="en-US" sz="3600" b="1" i="0" u="none" strike="noStrike" cap="none" dirty="0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1" i="0" u="none" strike="noStrike" cap="none" dirty="0" err="1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στυλό</a:t>
            </a:r>
            <a:r>
              <a:rPr lang="en-US" sz="3600" b="1" i="0" u="none" strike="noStrike" cap="none" dirty="0">
                <a:solidFill>
                  <a:srgbClr val="C00000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0" i="0" u="none" strike="noStrike" cap="none" dirty="0" err="1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το</a:t>
            </a:r>
            <a:r>
              <a:rPr lang="en-US" sz="3600" b="0" i="0" u="none" strike="noStrike" cap="none" dirty="0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0" i="0" u="none" strike="noStrike" cap="none" dirty="0" err="1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εξεταζόμενο</a:t>
            </a:r>
            <a:r>
              <a:rPr lang="en-US" sz="3600" b="0" i="0" u="none" strike="noStrike" cap="none" dirty="0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 </a:t>
            </a:r>
            <a:r>
              <a:rPr lang="en-US" sz="3600" b="0" i="0" u="none" strike="noStrike" cap="none" dirty="0" err="1" smtClean="0">
                <a:solidFill>
                  <a:srgbClr val="009999"/>
                </a:solidFill>
                <a:latin typeface="Domine"/>
                <a:ea typeface="Domine"/>
                <a:cs typeface="Domine"/>
                <a:sym typeface="Domine"/>
              </a:rPr>
              <a:t>μάθημα</a:t>
            </a:r>
            <a:endParaRPr lang="en-US" sz="3600" b="0" i="0" u="none" strike="noStrike" cap="none" dirty="0">
              <a:solidFill>
                <a:srgbClr val="009999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706" name="Shape 706"/>
          <p:cNvSpPr txBox="1"/>
          <p:nvPr/>
        </p:nvSpPr>
        <p:spPr>
          <a:xfrm>
            <a:off x="179386" y="188911"/>
            <a:ext cx="8713786" cy="630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Επικόλληση αριθμητηρίων απόντων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(2/4)</a:t>
            </a:r>
          </a:p>
        </p:txBody>
      </p:sp>
      <p:grpSp>
        <p:nvGrpSpPr>
          <p:cNvPr id="707" name="Shape 707"/>
          <p:cNvGrpSpPr/>
          <p:nvPr/>
        </p:nvGrpSpPr>
        <p:grpSpPr>
          <a:xfrm>
            <a:off x="7092950" y="2133600"/>
            <a:ext cx="1295400" cy="865187"/>
            <a:chOff x="9483725" y="549275"/>
            <a:chExt cx="1295400" cy="865187"/>
          </a:xfrm>
        </p:grpSpPr>
        <p:sp>
          <p:nvSpPr>
            <p:cNvPr id="708" name="Shape 708"/>
            <p:cNvSpPr txBox="1"/>
            <p:nvPr/>
          </p:nvSpPr>
          <p:spPr>
            <a:xfrm>
              <a:off x="9483725" y="549275"/>
              <a:ext cx="1295400" cy="865187"/>
            </a:xfrm>
            <a:prstGeom prst="rect">
              <a:avLst/>
            </a:prstGeom>
            <a:solidFill>
              <a:srgbClr val="C0C0C0"/>
            </a:solidFill>
            <a:ln w="2540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Shape 709"/>
            <p:cNvSpPr txBox="1"/>
            <p:nvPr/>
          </p:nvSpPr>
          <p:spPr>
            <a:xfrm>
              <a:off x="9483725" y="765175"/>
              <a:ext cx="1295400" cy="461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l-GR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45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6" name="Shape 716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787900" y="765175"/>
            <a:ext cx="4137024" cy="5678486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Shape 717"/>
          <p:cNvSpPr txBox="1"/>
          <p:nvPr/>
        </p:nvSpPr>
        <p:spPr>
          <a:xfrm>
            <a:off x="179386" y="188911"/>
            <a:ext cx="8713786" cy="630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Επικόλληση αριθμητηρίων απόντων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(3/4)</a:t>
            </a:r>
          </a:p>
        </p:txBody>
      </p:sp>
      <p:sp>
        <p:nvSpPr>
          <p:cNvPr id="718" name="Shape 718"/>
          <p:cNvSpPr/>
          <p:nvPr/>
        </p:nvSpPr>
        <p:spPr>
          <a:xfrm>
            <a:off x="395287" y="2205036"/>
            <a:ext cx="4033837" cy="3943350"/>
          </a:xfrm>
          <a:prstGeom prst="wedgeRoundRectCallout">
            <a:avLst>
              <a:gd name="adj1" fmla="val 39587"/>
              <a:gd name="adj2" fmla="val 10913"/>
              <a:gd name="adj3" fmla="val 0"/>
            </a:avLst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Domine"/>
              <a:buNone/>
            </a:pPr>
            <a:r>
              <a:rPr lang="en-US" sz="3200" b="1" i="0" u="none" strike="noStrike" cap="none">
                <a:solidFill>
                  <a:srgbClr val="000099"/>
                </a:solidFill>
                <a:latin typeface="Domine"/>
                <a:ea typeface="Domine"/>
                <a:cs typeface="Domine"/>
                <a:sym typeface="Domine"/>
              </a:rPr>
              <a:t>3</a:t>
            </a:r>
            <a:r>
              <a:rPr lang="en-US" sz="2400" b="1" i="0" u="none" strike="noStrike" cap="none">
                <a:solidFill>
                  <a:srgbClr val="000099"/>
                </a:solidFill>
                <a:latin typeface="Domine"/>
                <a:ea typeface="Domine"/>
                <a:cs typeface="Domine"/>
                <a:sym typeface="Domine"/>
              </a:rPr>
              <a:t>.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Επικολλούν το αυτοκόλλητο αριθμητήριο στο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800000"/>
                </a:solidFill>
                <a:latin typeface="Domine"/>
                <a:ea typeface="Domine"/>
                <a:cs typeface="Domine"/>
                <a:sym typeface="Domine"/>
              </a:rPr>
              <a:t>δεξιό μέρος του τετραδίου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στην αντίστοιχη θέση</a:t>
            </a:r>
          </a:p>
        </p:txBody>
      </p:sp>
      <p:grpSp>
        <p:nvGrpSpPr>
          <p:cNvPr id="719" name="Shape 719"/>
          <p:cNvGrpSpPr/>
          <p:nvPr/>
        </p:nvGrpSpPr>
        <p:grpSpPr>
          <a:xfrm>
            <a:off x="5421311" y="2160587"/>
            <a:ext cx="3024187" cy="865187"/>
            <a:chOff x="7812086" y="620712"/>
            <a:chExt cx="3024187" cy="865187"/>
          </a:xfrm>
        </p:grpSpPr>
        <p:sp>
          <p:nvSpPr>
            <p:cNvPr id="720" name="Shape 720"/>
            <p:cNvSpPr txBox="1"/>
            <p:nvPr/>
          </p:nvSpPr>
          <p:spPr>
            <a:xfrm>
              <a:off x="7812086" y="620712"/>
              <a:ext cx="3024187" cy="865187"/>
            </a:xfrm>
            <a:prstGeom prst="rect">
              <a:avLst/>
            </a:prstGeom>
            <a:solidFill>
              <a:srgbClr val="C0C0C0"/>
            </a:solidFill>
            <a:ln w="2540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Shape 721"/>
            <p:cNvSpPr txBox="1"/>
            <p:nvPr/>
          </p:nvSpPr>
          <p:spPr>
            <a:xfrm>
              <a:off x="8027986" y="836612"/>
              <a:ext cx="27352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l-GR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r>
                <a:rPr lang="el-GR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201</a:t>
              </a:r>
              <a:r>
                <a:rPr lang="en-US" sz="2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46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8" name="Shape 72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Απουσιολόγιο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Συμπληρώνουν τα στοιχεία των απόντων μαθητών στο απουσιολόγιο</a:t>
            </a:r>
          </a:p>
        </p:txBody>
      </p:sp>
      <p:pic>
        <p:nvPicPr>
          <p:cNvPr id="730" name="Shape 730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787900" y="1341437"/>
            <a:ext cx="3453627" cy="48453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47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7" name="Shape 737"/>
          <p:cNvSpPr txBox="1">
            <a:spLocks noGrp="1"/>
          </p:cNvSpPr>
          <p:nvPr>
            <p:ph type="title"/>
          </p:nvPr>
        </p:nvSpPr>
        <p:spPr>
          <a:xfrm>
            <a:off x="179386" y="277812"/>
            <a:ext cx="8713786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Τετράδια και απουσιολόγια απόντων</a:t>
            </a:r>
          </a:p>
        </p:txBody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 τετράδιο του απόντα μαζί με το ονομαστικό απουσιολόγιο θα τα παραλάβει μέλος της επιτροπής κατά τη διάρκεια της εξέτασης. </a:t>
            </a:r>
          </a:p>
        </p:txBody>
      </p:sp>
      <p:sp>
        <p:nvSpPr>
          <p:cNvPr id="739" name="Shape 739"/>
          <p:cNvSpPr/>
          <p:nvPr/>
        </p:nvSpPr>
        <p:spPr>
          <a:xfrm>
            <a:off x="7812086" y="6021387"/>
            <a:ext cx="792162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darken" extrusionOk="0"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none" extrusionOk="0">
                <a:moveTo>
                  <a:pt x="84529" y="37500"/>
                </a:moveTo>
                <a:lnTo>
                  <a:pt x="78396" y="37500"/>
                </a:lnTo>
                <a:lnTo>
                  <a:pt x="78396" y="71250"/>
                </a:lnTo>
                <a:lnTo>
                  <a:pt x="78396" y="71249"/>
                </a:lnTo>
                <a:cubicBezTo>
                  <a:pt x="78396" y="89889"/>
                  <a:pt x="70160" y="104999"/>
                  <a:pt x="60000" y="104999"/>
                </a:cubicBezTo>
                <a:lnTo>
                  <a:pt x="53867" y="105000"/>
                </a:lnTo>
                <a:cubicBezTo>
                  <a:pt x="43707" y="105000"/>
                  <a:pt x="35470" y="89889"/>
                  <a:pt x="35470" y="71250"/>
                </a:cubicBezTo>
                <a:lnTo>
                  <a:pt x="35470" y="37500"/>
                </a:lnTo>
                <a:lnTo>
                  <a:pt x="47735" y="37500"/>
                </a:lnTo>
                <a:lnTo>
                  <a:pt x="47735" y="71250"/>
                </a:lnTo>
                <a:cubicBezTo>
                  <a:pt x="47735" y="77463"/>
                  <a:pt x="50480" y="82500"/>
                  <a:pt x="53867" y="82500"/>
                </a:cubicBezTo>
                <a:lnTo>
                  <a:pt x="60000" y="82500"/>
                </a:lnTo>
                <a:cubicBezTo>
                  <a:pt x="63386" y="82500"/>
                  <a:pt x="66132" y="77463"/>
                  <a:pt x="66132" y="71250"/>
                </a:cubicBezTo>
                <a:lnTo>
                  <a:pt x="66132" y="37500"/>
                </a:lnTo>
                <a:lnTo>
                  <a:pt x="60000" y="37500"/>
                </a:lnTo>
                <a:lnTo>
                  <a:pt x="7226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48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468312" y="2708275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Παραλαβή τετραδίων</a:t>
            </a:r>
          </a:p>
        </p:txBody>
      </p:sp>
      <p:sp>
        <p:nvSpPr>
          <p:cNvPr id="5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49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Παραλαβή τετραδίων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(1/4)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sng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 υποψήφιοι παραδίδουν τα γραπτά τους στους επιτηρητές:</a:t>
            </a:r>
          </a:p>
          <a:p>
            <a:pPr marL="495300" marR="0" lvl="0" indent="-495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Μετά τη λήξη του δυνατού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χρόνου αποχώρησης </a:t>
            </a:r>
          </a:p>
          <a:p>
            <a:pPr marL="495300" marR="0" lvl="0" indent="-495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Με τη λήξη του χρόνου εξέτασης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869950" marR="0" lvl="1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Στην περίπτωση αυτή οι επιτηρητές λένε στους εξεταζόμενους να κλείσουν τα τετράδιά τους και τους καλούν έναν – έναν να τα παραδώσουν.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5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Προσέλευση</a:t>
            </a:r>
            <a:endParaRPr lang="en-US" sz="44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Προσέλευση επιτηρητών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έως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7:30 την 1</a:t>
            </a:r>
            <a:r>
              <a:rPr lang="en-US" sz="2800" b="0" i="0" u="none" strike="noStrike" cap="none" baseline="30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η</a:t>
            </a: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ημέρα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7:45 τις υπόλοιπες ημέρες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Ώρα προσέλευσης μαθητών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έως</a:t>
            </a: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8:00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Ώρα έναρξης των εξετάσεων 8:30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50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1" name="Shape 761"/>
          <p:cNvSpPr txBox="1">
            <a:spLocks noGrp="1"/>
          </p:cNvSpPr>
          <p:nvPr>
            <p:ph type="title"/>
          </p:nvPr>
        </p:nvSpPr>
        <p:spPr>
          <a:xfrm>
            <a:off x="468312" y="188911"/>
            <a:ext cx="8229600" cy="919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Παραλαβή τετραδίων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(2/4)</a:t>
            </a:r>
          </a:p>
        </p:txBody>
      </p:sp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468312" y="1196975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95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sng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</a:t>
            </a:r>
            <a:r>
              <a:rPr lang="en-US" sz="3200" b="0" i="0" u="sng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sng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επιτηρητές</a:t>
            </a:r>
            <a:r>
              <a:rPr lang="en-US" sz="3200" b="0" i="0" u="sng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495300" marR="0" lvl="0" indent="-4953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Διαγράφουν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χιαστί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κενά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διαστήματα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γραπτό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95300" marR="0" lvl="0" indent="-4953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95300" marR="0" lvl="0" indent="-4953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Θέτουν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υπογραφή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τέλος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κειμένου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των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απαντήσεων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υποδεικνύεται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από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εξεταζόμενο</a:t>
            </a:r>
            <a:endParaRPr lang="en-US"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95300" marR="0" lvl="0" indent="-4953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95300" marR="0" lvl="0" indent="-4953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Διαγράφουν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χιαστί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κενό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χώρο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κάτω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από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υπογραφή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καθώς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αυτόν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επόμενης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λευκής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σελίδας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51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9" name="Shape 769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620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Παραλαβή τετραδίων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(3/4)</a:t>
            </a:r>
          </a:p>
        </p:txBody>
      </p:sp>
      <p:pic>
        <p:nvPicPr>
          <p:cNvPr id="770" name="Shape 770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716462" y="1052512"/>
            <a:ext cx="3770311" cy="5329237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Shape 771"/>
          <p:cNvSpPr/>
          <p:nvPr/>
        </p:nvSpPr>
        <p:spPr>
          <a:xfrm>
            <a:off x="4932362" y="1341437"/>
            <a:ext cx="3527425" cy="1079500"/>
          </a:xfrm>
          <a:prstGeom prst="flowChartProcess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2" name="Shape 772"/>
          <p:cNvGrpSpPr/>
          <p:nvPr/>
        </p:nvGrpSpPr>
        <p:grpSpPr>
          <a:xfrm>
            <a:off x="179387" y="1052512"/>
            <a:ext cx="5141912" cy="5353049"/>
            <a:chOff x="-122236" y="219075"/>
            <a:chExt cx="6870700" cy="6505574"/>
          </a:xfrm>
        </p:grpSpPr>
        <p:pic>
          <p:nvPicPr>
            <p:cNvPr id="773" name="Shape 773"/>
            <p:cNvPicPr preferRelativeResize="0"/>
            <p:nvPr/>
          </p:nvPicPr>
          <p:blipFill rotWithShape="1">
            <a:blip r:embed="rId4" cstate="screen">
              <a:alphaModFix/>
            </a:blip>
            <a:srcRect/>
            <a:stretch/>
          </p:blipFill>
          <p:spPr>
            <a:xfrm>
              <a:off x="-122236" y="219075"/>
              <a:ext cx="6870700" cy="6505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4" name="Shape 774"/>
            <p:cNvSpPr txBox="1"/>
            <p:nvPr/>
          </p:nvSpPr>
          <p:spPr>
            <a:xfrm>
              <a:off x="0" y="260350"/>
              <a:ext cx="5219699" cy="63817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ct val="25000"/>
                <a:buFont typeface="Domine"/>
                <a:buNone/>
              </a:pPr>
              <a:r>
                <a:rPr lang="en-US" sz="2000" b="1" i="0" u="none" strike="noStrike" cap="none">
                  <a:solidFill>
                    <a:srgbClr val="800000"/>
                  </a:solidFill>
                  <a:latin typeface="Domine"/>
                  <a:ea typeface="Domine"/>
                  <a:cs typeface="Domine"/>
                  <a:sym typeface="Domine"/>
                </a:rPr>
                <a:t>3) </a:t>
              </a:r>
              <a:r>
                <a:rPr lang="en-US" sz="2000" b="1" i="0" u="sng" strike="noStrike" cap="none">
                  <a:solidFill>
                    <a:srgbClr val="800000"/>
                  </a:solidFill>
                  <a:latin typeface="Domine"/>
                  <a:ea typeface="Domine"/>
                  <a:cs typeface="Domine"/>
                  <a:sym typeface="Domine"/>
                </a:rPr>
                <a:t>Παρουσία του εξεταζόμενου </a:t>
              </a:r>
              <a:r>
                <a:rPr lang="en-US" sz="2000" b="1" i="0" u="none" strike="noStrike" cap="none">
                  <a:solidFill>
                    <a:srgbClr val="800000"/>
                  </a:solidFill>
                  <a:latin typeface="Domine"/>
                  <a:ea typeface="Domine"/>
                  <a:cs typeface="Domine"/>
                  <a:sym typeface="Domine"/>
                </a:rPr>
                <a:t>οι επιτηρητές καλύπτουν με το αδιαφανές αυτοκόλλητο τα στοιχεία του υποψηφίου.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Domine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Domine"/>
                  <a:ea typeface="Domine"/>
                  <a:cs typeface="Domine"/>
                  <a:sym typeface="Domine"/>
                </a:rPr>
                <a:t>Κατά την </a:t>
              </a:r>
              <a:r>
                <a:rPr lang="en-US" sz="2000" b="1" i="0" u="none" strike="noStrike" cap="none">
                  <a:solidFill>
                    <a:srgbClr val="990000"/>
                  </a:solidFill>
                  <a:latin typeface="Domine"/>
                  <a:ea typeface="Domine"/>
                  <a:cs typeface="Domine"/>
                  <a:sym typeface="Domine"/>
                </a:rPr>
                <a:t>επικόλληση του αδιαφανούς αυτοκόλλητου </a:t>
              </a:r>
              <a:r>
                <a:rPr lang="en-US" sz="2000" b="0" i="0" u="none" strike="noStrike" cap="none">
                  <a:solidFill>
                    <a:srgbClr val="000000"/>
                  </a:solidFill>
                  <a:latin typeface="Domine"/>
                  <a:ea typeface="Domine"/>
                  <a:cs typeface="Domine"/>
                  <a:sym typeface="Domine"/>
                </a:rPr>
                <a:t>δίνεται ιδιαίτερη προσοχή  και   τοποθετείται  κατά τέτοιο τρόπο, ώστε </a:t>
              </a:r>
              <a:r>
                <a:rPr lang="en-US" sz="2000" b="1" i="0" u="none" strike="noStrike" cap="none">
                  <a:solidFill>
                    <a:srgbClr val="990000"/>
                  </a:solidFill>
                  <a:latin typeface="Domine"/>
                  <a:ea typeface="Domine"/>
                  <a:cs typeface="Domine"/>
                  <a:sym typeface="Domine"/>
                </a:rPr>
                <a:t>το μέρος που έχει την κόλλα  να επικάθεται πάνω στην οικεία γραμμοσκίαση. </a:t>
              </a:r>
            </a:p>
          </p:txBody>
        </p:sp>
      </p:grpSp>
      <p:sp>
        <p:nvSpPr>
          <p:cNvPr id="10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52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1" name="Shape 7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Παραλαβή τετραδίων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(4/4)</a:t>
            </a:r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467544" y="1268760"/>
            <a:ext cx="822960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3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επιτηρητές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ελέγχουν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ότι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όλοι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οι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παρόντες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υποψήφιοι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παρέδωσαν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τα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τετράδιά</a:t>
            </a:r>
            <a:r>
              <a:rPr lang="en-US" sz="23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τους</a:t>
            </a:r>
            <a:endParaRPr lang="en-US" sz="2300" b="0" i="0" u="none" strike="noStrike" cap="none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95300" marR="0" lvl="0" indent="-495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3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Μεταφέρουν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τα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γραπτά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των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μαθητών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στην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επιτροπή</a:t>
            </a:r>
            <a:r>
              <a:rPr lang="el-GR" sz="23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sz="23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95300" marR="0" lvl="0" indent="-495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3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Παραδίδουν</a:t>
            </a:r>
            <a:r>
              <a:rPr lang="el-GR" sz="23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τα τετράδια στα μέλη της επιτροπής.</a:t>
            </a:r>
          </a:p>
          <a:p>
            <a:pPr marL="495300" lvl="0" indent="-495300">
              <a:buSzPct val="70000"/>
              <a:buNone/>
            </a:pPr>
            <a:endParaRPr lang="en-US" sz="23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3" name="Shape 783"/>
          <p:cNvSpPr/>
          <p:nvPr/>
        </p:nvSpPr>
        <p:spPr>
          <a:xfrm>
            <a:off x="7812086" y="6021387"/>
            <a:ext cx="792162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darken" extrusionOk="0"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none" extrusionOk="0">
                <a:moveTo>
                  <a:pt x="84529" y="37500"/>
                </a:moveTo>
                <a:lnTo>
                  <a:pt x="78396" y="37500"/>
                </a:lnTo>
                <a:lnTo>
                  <a:pt x="78396" y="71250"/>
                </a:lnTo>
                <a:lnTo>
                  <a:pt x="78396" y="71249"/>
                </a:lnTo>
                <a:cubicBezTo>
                  <a:pt x="78396" y="89889"/>
                  <a:pt x="70160" y="104999"/>
                  <a:pt x="60000" y="104999"/>
                </a:cubicBezTo>
                <a:lnTo>
                  <a:pt x="53867" y="105000"/>
                </a:lnTo>
                <a:cubicBezTo>
                  <a:pt x="43707" y="105000"/>
                  <a:pt x="35470" y="89889"/>
                  <a:pt x="35470" y="71250"/>
                </a:cubicBezTo>
                <a:lnTo>
                  <a:pt x="35470" y="37500"/>
                </a:lnTo>
                <a:lnTo>
                  <a:pt x="47735" y="37500"/>
                </a:lnTo>
                <a:lnTo>
                  <a:pt x="47735" y="71250"/>
                </a:lnTo>
                <a:cubicBezTo>
                  <a:pt x="47735" y="77463"/>
                  <a:pt x="50480" y="82500"/>
                  <a:pt x="53867" y="82500"/>
                </a:cubicBezTo>
                <a:lnTo>
                  <a:pt x="60000" y="82500"/>
                </a:lnTo>
                <a:cubicBezTo>
                  <a:pt x="63386" y="82500"/>
                  <a:pt x="66132" y="77463"/>
                  <a:pt x="66132" y="71250"/>
                </a:cubicBezTo>
                <a:lnTo>
                  <a:pt x="66132" y="37500"/>
                </a:lnTo>
                <a:lnTo>
                  <a:pt x="60000" y="37500"/>
                </a:lnTo>
                <a:lnTo>
                  <a:pt x="7226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53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0" name="Shape 790"/>
          <p:cNvSpPr txBox="1">
            <a:spLocks noGrp="1"/>
          </p:cNvSpPr>
          <p:nvPr>
            <p:ph type="title"/>
          </p:nvPr>
        </p:nvSpPr>
        <p:spPr>
          <a:xfrm>
            <a:off x="468312" y="2708275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Τελικές επισημάνσεις</a:t>
            </a:r>
          </a:p>
        </p:txBody>
      </p:sp>
      <p:sp>
        <p:nvSpPr>
          <p:cNvPr id="5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54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7" name="Shape 79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Περιβάλλον εξέτασης</a:t>
            </a:r>
          </a:p>
        </p:txBody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Καλλιέργεια ήρεμου κλίματος.</a:t>
            </a:r>
          </a:p>
          <a:p>
            <a:pPr marL="869950" marR="0" lvl="1" indent="-412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Όχι φωνές και εκνευρισμοί.</a:t>
            </a:r>
          </a:p>
          <a:p>
            <a:pPr marL="495300" marR="0" lvl="0" indent="-4953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Ψυχραιμία και όχι πανικός σε κάθε περίπτωση.</a:t>
            </a:r>
          </a:p>
          <a:p>
            <a:pPr marL="869950" marR="0" lvl="1" indent="-412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 πανικός είναι ο χειρότερος σύμβουλος.</a:t>
            </a:r>
          </a:p>
          <a:p>
            <a:pPr marL="495300" marR="0" lvl="0" indent="-4953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Για οποιαδήποτε αμφιβολία ή απορία μη διστάσετε να απευθυνθείτε στα μέλη της Επιτροπής</a:t>
            </a: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55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5" name="Shape 80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Αίσθημα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ευθύνης</a:t>
            </a:r>
            <a:endParaRPr lang="en-US" sz="44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Επίδειξη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αισθήματος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ευθύνης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πέραν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συνηθισμένου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λαμβάνοντας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υπόψη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ανάγκη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διαφύλαξης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κύρους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αξιοπιστίας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αδιάβλητου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διεξαγωγής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των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εξετάσεων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lang="el-GR" sz="3200" b="0" i="0" u="none" strike="noStrike" cap="none" dirty="0" smtClean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953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l-GR" sz="3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lang="en-US"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56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3" name="Shape 813"/>
          <p:cNvSpPr/>
          <p:nvPr/>
        </p:nvSpPr>
        <p:spPr>
          <a:xfrm>
            <a:off x="655637" y="4179887"/>
            <a:ext cx="7666036" cy="1050925"/>
          </a:xfrm>
          <a:custGeom>
            <a:avLst/>
            <a:gdLst/>
            <a:ahLst/>
            <a:cxnLst/>
            <a:rect l="0" t="0" r="0" b="0"/>
            <a:pathLst>
              <a:path w="4784" h="1011" extrusionOk="0">
                <a:moveTo>
                  <a:pt x="0" y="1011"/>
                </a:moveTo>
                <a:cubicBezTo>
                  <a:pt x="209" y="803"/>
                  <a:pt x="419" y="595"/>
                  <a:pt x="799" y="447"/>
                </a:cubicBezTo>
                <a:cubicBezTo>
                  <a:pt x="1179" y="299"/>
                  <a:pt x="1616" y="197"/>
                  <a:pt x="2280" y="123"/>
                </a:cubicBezTo>
                <a:cubicBezTo>
                  <a:pt x="2944" y="49"/>
                  <a:pt x="4367" y="20"/>
                  <a:pt x="4784" y="0"/>
                </a:cubicBezTo>
              </a:path>
            </a:pathLst>
          </a:custGeom>
          <a:noFill/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Shape 814"/>
          <p:cNvSpPr txBox="1"/>
          <p:nvPr/>
        </p:nvSpPr>
        <p:spPr>
          <a:xfrm>
            <a:off x="503237" y="2800350"/>
            <a:ext cx="8229600" cy="95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Ευχαριστώ</a:t>
            </a:r>
            <a:r>
              <a:rPr lang="en-US" sz="40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για</a:t>
            </a:r>
            <a:r>
              <a:rPr lang="en-US" sz="40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την</a:t>
            </a:r>
            <a:r>
              <a:rPr lang="en-US" sz="40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προσοχή</a:t>
            </a:r>
            <a:r>
              <a:rPr lang="en-US" sz="40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σας</a:t>
            </a:r>
            <a:r>
              <a:rPr lang="en-US" sz="40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7" name="Shape 412"/>
          <p:cNvSpPr txBox="1"/>
          <p:nvPr/>
        </p:nvSpPr>
        <p:spPr>
          <a:xfrm>
            <a:off x="3124200" y="6248400"/>
            <a:ext cx="353603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6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Προσέλευση Επιτηρητών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Προσέρχονται στην καθορισμένη αίθουσα (Γραφείο Καθηγητών)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Ενημερώνονται από τον πίνακα για τις επιτηρήσεις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Γίνεται, αν χρειάζεται, ενημέρωση από τον Πρόεδρο ή τον Γραμματέα του Εξ. Κέντρου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Παραλαμβάνουν το φάκελο του τμήματος από την επιτροπή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Πηγαίνουν στις αίθουσες πριν από τους μαθητές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3124200" y="6248400"/>
            <a:ext cx="368004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7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Κινητά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τηλ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Επιτηρητών</a:t>
            </a:r>
            <a:endParaRPr lang="en-US" sz="44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επιτηρητές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δεν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επιτρέπεται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έχουν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μαζί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κινητά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τηλέφωνα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βιβλία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εφημερίδες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ή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άλλες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σημειώσεις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Παραδίδουν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τα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κινητά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τους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τηλέφωνα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στον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Πρόεδρο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της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Λυκειακής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Επιτροπής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7812086" y="6021387"/>
            <a:ext cx="792162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darken" extrusionOk="0">
                <a:moveTo>
                  <a:pt x="84529" y="37500"/>
                </a:moveTo>
                <a:lnTo>
                  <a:pt x="72264" y="15000"/>
                </a:lnTo>
                <a:lnTo>
                  <a:pt x="60000" y="37500"/>
                </a:lnTo>
                <a:lnTo>
                  <a:pt x="66132" y="37500"/>
                </a:lnTo>
                <a:lnTo>
                  <a:pt x="66132" y="71250"/>
                </a:lnTo>
                <a:cubicBezTo>
                  <a:pt x="66132" y="77463"/>
                  <a:pt x="63386" y="82500"/>
                  <a:pt x="60000" y="82500"/>
                </a:cubicBezTo>
                <a:lnTo>
                  <a:pt x="53867" y="82500"/>
                </a:lnTo>
                <a:cubicBezTo>
                  <a:pt x="50480" y="82500"/>
                  <a:pt x="47735" y="77463"/>
                  <a:pt x="47735" y="71250"/>
                </a:cubicBezTo>
                <a:lnTo>
                  <a:pt x="47735" y="37500"/>
                </a:lnTo>
                <a:lnTo>
                  <a:pt x="35470" y="37500"/>
                </a:lnTo>
                <a:lnTo>
                  <a:pt x="35470" y="71250"/>
                </a:lnTo>
                <a:cubicBezTo>
                  <a:pt x="35470" y="89889"/>
                  <a:pt x="43707" y="105000"/>
                  <a:pt x="53867" y="105000"/>
                </a:cubicBezTo>
                <a:lnTo>
                  <a:pt x="60000" y="105000"/>
                </a:lnTo>
                <a:cubicBezTo>
                  <a:pt x="70160" y="105000"/>
                  <a:pt x="78396" y="89889"/>
                  <a:pt x="78396" y="71250"/>
                </a:cubicBezTo>
                <a:lnTo>
                  <a:pt x="78396" y="37500"/>
                </a:lnTo>
                <a:close/>
              </a:path>
              <a:path w="120000" h="120000" fill="none" extrusionOk="0">
                <a:moveTo>
                  <a:pt x="84529" y="37500"/>
                </a:moveTo>
                <a:lnTo>
                  <a:pt x="78396" y="37500"/>
                </a:lnTo>
                <a:lnTo>
                  <a:pt x="78396" y="71250"/>
                </a:lnTo>
                <a:lnTo>
                  <a:pt x="78396" y="71249"/>
                </a:lnTo>
                <a:cubicBezTo>
                  <a:pt x="78396" y="89889"/>
                  <a:pt x="70160" y="104999"/>
                  <a:pt x="60000" y="104999"/>
                </a:cubicBezTo>
                <a:lnTo>
                  <a:pt x="53867" y="105000"/>
                </a:lnTo>
                <a:cubicBezTo>
                  <a:pt x="43707" y="105000"/>
                  <a:pt x="35470" y="89889"/>
                  <a:pt x="35470" y="71250"/>
                </a:cubicBezTo>
                <a:lnTo>
                  <a:pt x="35470" y="37500"/>
                </a:lnTo>
                <a:lnTo>
                  <a:pt x="47735" y="37500"/>
                </a:lnTo>
                <a:lnTo>
                  <a:pt x="47735" y="71250"/>
                </a:lnTo>
                <a:cubicBezTo>
                  <a:pt x="47735" y="77463"/>
                  <a:pt x="50480" y="82500"/>
                  <a:pt x="53867" y="82500"/>
                </a:cubicBezTo>
                <a:lnTo>
                  <a:pt x="60000" y="82500"/>
                </a:lnTo>
                <a:cubicBezTo>
                  <a:pt x="63386" y="82500"/>
                  <a:pt x="66132" y="77463"/>
                  <a:pt x="66132" y="71250"/>
                </a:cubicBezTo>
                <a:lnTo>
                  <a:pt x="66132" y="37500"/>
                </a:lnTo>
                <a:lnTo>
                  <a:pt x="60000" y="37500"/>
                </a:lnTo>
                <a:lnTo>
                  <a:pt x="7226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3124200" y="6248400"/>
            <a:ext cx="42561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8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68312" y="2708275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Φάκελος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εξέτασης</a:t>
            </a:r>
            <a:endParaRPr lang="en-US" sz="44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3124200" y="6248400"/>
            <a:ext cx="339201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νση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Δ/</a:t>
            </a:r>
            <a:r>
              <a:rPr lang="el-GR" sz="12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θμιας</a:t>
            </a:r>
            <a:r>
              <a:rPr lang="el-GR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Εκπαίδευσης Τρικάλων</a:t>
            </a:r>
            <a:endParaRPr lang="en-US" sz="12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9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Περιεχόμενα φακέλου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68312" y="1052512"/>
            <a:ext cx="8229600" cy="53292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◆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Κάθε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φάκελος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περιέχει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AutoNum type="arabicPeriod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Τετράδια</a:t>
            </a:r>
            <a:endParaRPr lang="en-US"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AutoNum type="arabicPeriod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Αυτοκόλλητα</a:t>
            </a:r>
            <a:endParaRPr lang="en-US"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AutoNum type="arabicPeriod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Αριθμητήρια</a:t>
            </a:r>
            <a:endParaRPr lang="en-US"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AutoNum type="arabicPeriod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Ονομαστική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κατάσταση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εξεταζόμενων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μαθητών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αντίστοιχο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μάθημα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της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ημέρας</a:t>
            </a:r>
            <a:r>
              <a:rPr lang="el-GR" sz="26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AutoNum type="arabicPeriod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Παρουσιολόγιο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μαθητών</a:t>
            </a:r>
            <a:endParaRPr lang="en-US"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AutoNum type="arabicPeriod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Καθήκοντα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επιτηρητών</a:t>
            </a:r>
            <a:endParaRPr lang="en-US"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AutoNum type="arabicPeriod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Υπόδειγμα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συμπλήρωσης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στοιχείων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στο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τετράδιο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για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παρόντα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ή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απόντα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μαθητή</a:t>
            </a:r>
            <a:endParaRPr lang="en-US"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AutoNum type="arabicPeriod"/>
            </a:pP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Ένα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στυλό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χρώματος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μπλε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ένα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κόκκινο</a:t>
            </a:r>
            <a:endParaRPr lang="en-US" sz="2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Γκρεμός">
  <a:themeElements>
    <a:clrScheme name="Γκρεμός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Γκρεμός">
  <a:themeElements>
    <a:clrScheme name="Γκρεμός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2055</Words>
  <Application>Microsoft Office PowerPoint</Application>
  <PresentationFormat>Προβολή στην οθόνη (4:3)</PresentationFormat>
  <Paragraphs>352</Paragraphs>
  <Slides>56</Slides>
  <Notes>56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56</vt:i4>
      </vt:variant>
    </vt:vector>
  </HeadingPairs>
  <TitlesOfParts>
    <vt:vector size="63" baseType="lpstr">
      <vt:lpstr>Arial</vt:lpstr>
      <vt:lpstr>Verdana</vt:lpstr>
      <vt:lpstr>Noto Symbol</vt:lpstr>
      <vt:lpstr>Domine</vt:lpstr>
      <vt:lpstr>Courier New</vt:lpstr>
      <vt:lpstr>1_Γκρεμός</vt:lpstr>
      <vt:lpstr>Γκρεμός</vt:lpstr>
      <vt:lpstr>ΠΑΝΕΛΛΑΔΙΚΕΣ ΕΞΕΤΑΣΕΙΣ </vt:lpstr>
      <vt:lpstr>Περιεχόμενα</vt:lpstr>
      <vt:lpstr>Πριν την έναρξη της εξέτασης</vt:lpstr>
      <vt:lpstr>Γενικά</vt:lpstr>
      <vt:lpstr>Προσέλευση</vt:lpstr>
      <vt:lpstr>Προσέλευση Επιτηρητών</vt:lpstr>
      <vt:lpstr>Κινητά τηλ. Επιτηρητών</vt:lpstr>
      <vt:lpstr>Φάκελος εξέτασης</vt:lpstr>
      <vt:lpstr>Περιεχόμενα φακέλου</vt:lpstr>
      <vt:lpstr>Τετράδια</vt:lpstr>
      <vt:lpstr>Αυτοκόλλητα</vt:lpstr>
      <vt:lpstr>Διαφάνεια 12</vt:lpstr>
      <vt:lpstr>Ονομαστική κατάσταση</vt:lpstr>
      <vt:lpstr>Τοποθέτηση μαθητών (1/3)</vt:lpstr>
      <vt:lpstr>Τοποθέτηση μαθητών (2/3)</vt:lpstr>
      <vt:lpstr>Διαφάνεια 16</vt:lpstr>
      <vt:lpstr>Έλεγχος Τετραδίων</vt:lpstr>
      <vt:lpstr>Εσώφυλλο Τετραδίου</vt:lpstr>
      <vt:lpstr>Εξώφυλλο Τετραδίου</vt:lpstr>
      <vt:lpstr>Σημειώσεις στο πρόχειρο</vt:lpstr>
      <vt:lpstr>Έλεγχος στοιχείων</vt:lpstr>
      <vt:lpstr>Επικόλληση αριθμητηρίων</vt:lpstr>
      <vt:lpstr>Επικόλληση αριθμητηρίων</vt:lpstr>
      <vt:lpstr>Εξώφυλλο Τετραδίου</vt:lpstr>
      <vt:lpstr>Εξώφυλλο Τετραδίου</vt:lpstr>
      <vt:lpstr>Περίπτωση λαθών</vt:lpstr>
      <vt:lpstr>Οδηγίες προς τους υποψηφίους </vt:lpstr>
      <vt:lpstr>Οδηγίες προς τους υποψηφίους (1/4)</vt:lpstr>
      <vt:lpstr>Οδηγίες προς τους υποψηφίους (2/4)</vt:lpstr>
      <vt:lpstr>Οδηγίες προς τους υποψηφίους (3/4)</vt:lpstr>
      <vt:lpstr>Οδηγίες προς τους υποψηφίους (4/4)</vt:lpstr>
      <vt:lpstr>Πρόληψη</vt:lpstr>
      <vt:lpstr>Κατά τη διάρκεια της εξέτασης</vt:lpstr>
      <vt:lpstr>Θέματα</vt:lpstr>
      <vt:lpstr>Πρόχειρο</vt:lpstr>
      <vt:lpstr>Όχι διευκρινήσεις θεμάτων</vt:lpstr>
      <vt:lpstr>Συμπεριφορά Επιτηρητών</vt:lpstr>
      <vt:lpstr>Περιπτώσεις ανάγκης (1/2)</vt:lpstr>
      <vt:lpstr>Περιπτώσεις ανάγκης (2/2)</vt:lpstr>
      <vt:lpstr>Εφεδρικοί Επιτηρητές</vt:lpstr>
      <vt:lpstr>Απουσιολόγια απόντων</vt:lpstr>
      <vt:lpstr>Απουσία μαθητή</vt:lpstr>
      <vt:lpstr>Επικόλληση αριθμητηρίων απόντων (1/4)</vt:lpstr>
      <vt:lpstr>Διαφάνεια 44</vt:lpstr>
      <vt:lpstr>Διαφάνεια 45</vt:lpstr>
      <vt:lpstr>Απουσιολόγιο</vt:lpstr>
      <vt:lpstr>Τετράδια και απουσιολόγια απόντων</vt:lpstr>
      <vt:lpstr>Παραλαβή τετραδίων</vt:lpstr>
      <vt:lpstr>Παραλαβή τετραδίων (1/4)</vt:lpstr>
      <vt:lpstr>Παραλαβή τετραδίων (2/4)</vt:lpstr>
      <vt:lpstr>Παραλαβή τετραδίων (3/4)</vt:lpstr>
      <vt:lpstr>Παραλαβή τετραδίων (4/4)</vt:lpstr>
      <vt:lpstr>Τελικές επισημάνσεις</vt:lpstr>
      <vt:lpstr>Περιβάλλον εξέτασης</vt:lpstr>
      <vt:lpstr>Αίσθημα ευθύνης</vt:lpstr>
      <vt:lpstr>Διαφάνεια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ΠΑΝΕΛΛΑΔΙΚΕΣ ΕΞΕΤΑΣΕΙΣ</dc:title>
  <dc:creator>vspahos</dc:creator>
  <cp:lastModifiedBy>Konstantinos</cp:lastModifiedBy>
  <cp:revision>21</cp:revision>
  <dcterms:modified xsi:type="dcterms:W3CDTF">2017-06-01T11:27:01Z</dcterms:modified>
</cp:coreProperties>
</file>